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charts/chart3.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Default Extension="gif" ContentType="image/gif"/>
  <Override PartName="/ppt/notesSlides/notesSlide11.xml" ContentType="application/vnd.openxmlformats-officedocument.presentationml.notesSlide+xml"/>
  <Override PartName="/ppt/diagrams/layout2.xml" ContentType="application/vnd.openxmlformats-officedocument.drawingml.diagramLayout+xml"/>
  <Override PartName="/ppt/notesSlides/notesSlide20.xml" ContentType="application/vnd.openxmlformats-officedocument.presentationml.notesSlide+xml"/>
  <Override PartName="/ppt/charts/chart6.xml" ContentType="application/vnd.openxmlformats-officedocument.drawingml.chart+xml"/>
  <Override PartName="/ppt/notesSlides/notesSlide6.xml" ContentType="application/vnd.openxmlformats-officedocument.presentationml.notesSlide+xml"/>
  <Override PartName="/ppt/charts/chart4.xml" ContentType="application/vnd.openxmlformats-officedocument.drawingml.chart+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33"/>
  </p:notesMasterIdLst>
  <p:handoutMasterIdLst>
    <p:handoutMasterId r:id="rId34"/>
  </p:handoutMasterIdLst>
  <p:sldIdLst>
    <p:sldId id="256" r:id="rId2"/>
    <p:sldId id="257" r:id="rId3"/>
    <p:sldId id="258" r:id="rId4"/>
    <p:sldId id="289" r:id="rId5"/>
    <p:sldId id="288" r:id="rId6"/>
    <p:sldId id="290" r:id="rId7"/>
    <p:sldId id="261" r:id="rId8"/>
    <p:sldId id="262" r:id="rId9"/>
    <p:sldId id="263" r:id="rId10"/>
    <p:sldId id="264" r:id="rId11"/>
    <p:sldId id="265" r:id="rId12"/>
    <p:sldId id="266" r:id="rId13"/>
    <p:sldId id="267" r:id="rId14"/>
    <p:sldId id="268" r:id="rId15"/>
    <p:sldId id="269" r:id="rId16"/>
    <p:sldId id="270" r:id="rId17"/>
    <p:sldId id="274" r:id="rId18"/>
    <p:sldId id="293" r:id="rId19"/>
    <p:sldId id="272" r:id="rId20"/>
    <p:sldId id="276" r:id="rId21"/>
    <p:sldId id="296" r:id="rId22"/>
    <p:sldId id="298" r:id="rId23"/>
    <p:sldId id="281" r:id="rId24"/>
    <p:sldId id="282" r:id="rId25"/>
    <p:sldId id="286" r:id="rId26"/>
    <p:sldId id="283" r:id="rId27"/>
    <p:sldId id="287" r:id="rId28"/>
    <p:sldId id="284" r:id="rId29"/>
    <p:sldId id="285" r:id="rId30"/>
    <p:sldId id="292" r:id="rId31"/>
    <p:sldId id="295" r:id="rId32"/>
  </p:sldIdLst>
  <p:sldSz cx="9144000" cy="6858000" type="screen4x3"/>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CC"/>
    <a:srgbClr val="FFFFCC"/>
    <a:srgbClr val="CCECFF"/>
  </p:clrMru>
</p:presentationPr>
</file>

<file path=ppt/tableStyles.xml><?xml version="1.0" encoding="utf-8"?>
<a:tblStyleLst xmlns:a="http://schemas.openxmlformats.org/drawingml/2006/main" def="{5C22544A-7EE6-4342-B048-85BDC9FD1C3A}">
  <a:tblStyle styleId="{5C22544A-7EE6-4342-B048-85BDC9FD1C3A}" styleName="Estilo Médio 2 - Destaqu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69" autoAdjust="0"/>
    <p:restoredTop sz="94660"/>
  </p:normalViewPr>
  <p:slideViewPr>
    <p:cSldViewPr>
      <p:cViewPr>
        <p:scale>
          <a:sx n="80" d="100"/>
          <a:sy n="80" d="100"/>
        </p:scale>
        <p:origin x="-996" y="-30"/>
      </p:cViewPr>
      <p:guideLst>
        <p:guide orient="horz" pos="2160"/>
        <p:guide pos="2880"/>
      </p:guideLst>
    </p:cSldViewPr>
  </p:slideViewPr>
  <p:notesTextViewPr>
    <p:cViewPr>
      <p:scale>
        <a:sx n="100" d="100"/>
        <a:sy n="100" d="100"/>
      </p:scale>
      <p:origin x="0" y="0"/>
    </p:cViewPr>
  </p:notesTextViewPr>
  <p:notesViewPr>
    <p:cSldViewPr>
      <p:cViewPr varScale="1">
        <p:scale>
          <a:sx n="70" d="100"/>
          <a:sy n="70" d="100"/>
        </p:scale>
        <p:origin x="-2214" y="-10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Cristina%20S&#225;\AppData\Local\Microsoft\Windows\Temporary%20Internet%20Files\Low\Content.IE5\13L75R8M\Grafico%20tipos%20de%20controlo%20de%20asma%5b1%5d.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Cristina%20S&#225;\AppData\Local\Microsoft\Windows\Temporary%20Internet%20Files\Low\Content.IE5\13L75R8M\Grafico%20tipos%20de%20controlo%20de%20asma%5b1%5d.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Cristina%20S&#225;\Desktop\Desktop\C&#243;pia%20de%20Grafico%20tipos%20de%20controlo%20de%20asma.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Cristina%20S&#225;\Desktop\Desktop\C&#243;pia%20de%20Grafico%20tipos%20de%20controlo%20de%20asma.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Cristina%20S&#225;\AppData\Local\Microsoft\Windows\Temporary%20Internet%20Files\Low\Content.IE5\13L75R8M\Grafico%20tipos%20de%20controlo%20de%20asma%5b1%5d.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Cristina%20S&#225;\AppData\Local\Microsoft\Windows\Temporary%20Internet%20Files\Low\Content.IE5\13L75R8M\Grafico%20tipos%20de%20controlo%20de%20asma%5b1%5d.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pt-PT"/>
  <c:style val="43"/>
  <c:chart>
    <c:plotArea>
      <c:layout>
        <c:manualLayout>
          <c:layoutTarget val="inner"/>
          <c:xMode val="edge"/>
          <c:yMode val="edge"/>
          <c:x val="9.8759956746220012E-2"/>
          <c:y val="5.5311211098613047E-2"/>
          <c:w val="0.62500467289082506"/>
          <c:h val="0.73222315233163704"/>
        </c:manualLayout>
      </c:layout>
      <c:barChart>
        <c:barDir val="col"/>
        <c:grouping val="clustered"/>
        <c:ser>
          <c:idx val="0"/>
          <c:order val="0"/>
          <c:tx>
            <c:strRef>
              <c:f>Folha1!$M$1</c:f>
              <c:strCache>
                <c:ptCount val="1"/>
                <c:pt idx="0">
                  <c:v>Controlled</c:v>
                </c:pt>
              </c:strCache>
            </c:strRef>
          </c:tx>
          <c:cat>
            <c:strRef>
              <c:f>Folha1!$I$6</c:f>
              <c:strCache>
                <c:ptCount val="1"/>
                <c:pt idx="0">
                  <c:v>The Netherlands</c:v>
                </c:pt>
              </c:strCache>
            </c:strRef>
          </c:cat>
          <c:val>
            <c:numRef>
              <c:f>Folha1!$M$5</c:f>
              <c:numCache>
                <c:formatCode>General</c:formatCode>
                <c:ptCount val="1"/>
                <c:pt idx="0">
                  <c:v>69</c:v>
                </c:pt>
              </c:numCache>
            </c:numRef>
          </c:val>
        </c:ser>
        <c:ser>
          <c:idx val="2"/>
          <c:order val="1"/>
          <c:tx>
            <c:strRef>
              <c:f>Folha1!$O$1</c:f>
              <c:strCache>
                <c:ptCount val="1"/>
                <c:pt idx="0">
                  <c:v>Uncontrolled</c:v>
                </c:pt>
              </c:strCache>
            </c:strRef>
          </c:tx>
          <c:val>
            <c:numRef>
              <c:f>Folha1!$O$6</c:f>
              <c:numCache>
                <c:formatCode>General</c:formatCode>
                <c:ptCount val="1"/>
                <c:pt idx="0">
                  <c:v>42.4</c:v>
                </c:pt>
              </c:numCache>
            </c:numRef>
          </c:val>
        </c:ser>
        <c:axId val="66697088"/>
        <c:axId val="66698624"/>
      </c:barChart>
      <c:catAx>
        <c:axId val="66697088"/>
        <c:scaling>
          <c:orientation val="minMax"/>
        </c:scaling>
        <c:axPos val="b"/>
        <c:tickLblPos val="nextTo"/>
        <c:txPr>
          <a:bodyPr/>
          <a:lstStyle/>
          <a:p>
            <a:pPr>
              <a:defRPr>
                <a:solidFill>
                  <a:schemeClr val="tx1"/>
                </a:solidFill>
              </a:defRPr>
            </a:pPr>
            <a:endParaRPr lang="pt-PT"/>
          </a:p>
        </c:txPr>
        <c:crossAx val="66698624"/>
        <c:crosses val="autoZero"/>
        <c:auto val="1"/>
        <c:lblAlgn val="ctr"/>
        <c:lblOffset val="100"/>
      </c:catAx>
      <c:valAx>
        <c:axId val="66698624"/>
        <c:scaling>
          <c:orientation val="minMax"/>
          <c:max val="100"/>
        </c:scaling>
        <c:axPos val="l"/>
        <c:majorGridlines/>
        <c:numFmt formatCode="General" sourceLinked="1"/>
        <c:tickLblPos val="nextTo"/>
        <c:txPr>
          <a:bodyPr/>
          <a:lstStyle/>
          <a:p>
            <a:pPr>
              <a:defRPr>
                <a:solidFill>
                  <a:schemeClr val="tx1"/>
                </a:solidFill>
              </a:defRPr>
            </a:pPr>
            <a:endParaRPr lang="pt-PT"/>
          </a:p>
        </c:txPr>
        <c:crossAx val="66697088"/>
        <c:crosses val="autoZero"/>
        <c:crossBetween val="between"/>
      </c:valAx>
      <c:spPr>
        <a:solidFill>
          <a:srgbClr val="4F81BD">
            <a:alpha val="52000"/>
          </a:srgbClr>
        </a:solidFill>
      </c:spPr>
    </c:plotArea>
    <c:legend>
      <c:legendPos val="r"/>
      <c:layout/>
      <c:txPr>
        <a:bodyPr/>
        <a:lstStyle/>
        <a:p>
          <a:pPr>
            <a:defRPr>
              <a:solidFill>
                <a:schemeClr val="tx1"/>
              </a:solidFill>
            </a:defRPr>
          </a:pPr>
          <a:endParaRPr lang="pt-PT"/>
        </a:p>
      </c:txPr>
    </c:legend>
    <c:plotVisOnly val="1"/>
  </c:chart>
  <c:spPr>
    <a:solidFill>
      <a:srgbClr val="4F81BD">
        <a:alpha val="52000"/>
      </a:srgbClr>
    </a:solidFill>
  </c:spPr>
  <c:txPr>
    <a:bodyPr/>
    <a:lstStyle/>
    <a:p>
      <a:pPr>
        <a:defRPr sz="1800"/>
      </a:pPr>
      <a:endParaRPr lang="pt-PT"/>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pt-PT"/>
  <c:style val="43"/>
  <c:chart>
    <c:plotArea>
      <c:layout>
        <c:manualLayout>
          <c:layoutTarget val="inner"/>
          <c:xMode val="edge"/>
          <c:yMode val="edge"/>
          <c:x val="5.4618386332600112E-2"/>
          <c:y val="6.6598463240140432E-2"/>
          <c:w val="0.64220256259507436"/>
          <c:h val="0.73195911021101479"/>
        </c:manualLayout>
      </c:layout>
      <c:barChart>
        <c:barDir val="col"/>
        <c:grouping val="clustered"/>
        <c:ser>
          <c:idx val="0"/>
          <c:order val="0"/>
          <c:tx>
            <c:v>Controlled</c:v>
          </c:tx>
          <c:cat>
            <c:strRef>
              <c:f>Folha1!$I$7</c:f>
              <c:strCache>
                <c:ptCount val="1"/>
                <c:pt idx="0">
                  <c:v>The Netherlands</c:v>
                </c:pt>
              </c:strCache>
            </c:strRef>
          </c:cat>
          <c:val>
            <c:numRef>
              <c:f>Folha1!$M$7</c:f>
              <c:numCache>
                <c:formatCode>General</c:formatCode>
                <c:ptCount val="1"/>
                <c:pt idx="0">
                  <c:v>8</c:v>
                </c:pt>
              </c:numCache>
            </c:numRef>
          </c:val>
        </c:ser>
        <c:ser>
          <c:idx val="1"/>
          <c:order val="1"/>
          <c:tx>
            <c:v>Partially Controlled</c:v>
          </c:tx>
          <c:cat>
            <c:strRef>
              <c:f>Folha1!$I$7</c:f>
              <c:strCache>
                <c:ptCount val="1"/>
                <c:pt idx="0">
                  <c:v>The Netherlands</c:v>
                </c:pt>
              </c:strCache>
            </c:strRef>
          </c:cat>
          <c:val>
            <c:numRef>
              <c:f>Folha1!$N$7</c:f>
              <c:numCache>
                <c:formatCode>General</c:formatCode>
                <c:ptCount val="1"/>
                <c:pt idx="0">
                  <c:v>37</c:v>
                </c:pt>
              </c:numCache>
            </c:numRef>
          </c:val>
        </c:ser>
        <c:ser>
          <c:idx val="2"/>
          <c:order val="2"/>
          <c:tx>
            <c:v>Uncontrolled</c:v>
          </c:tx>
          <c:cat>
            <c:strRef>
              <c:f>Folha1!$I$7</c:f>
              <c:strCache>
                <c:ptCount val="1"/>
                <c:pt idx="0">
                  <c:v>The Netherlands</c:v>
                </c:pt>
              </c:strCache>
            </c:strRef>
          </c:cat>
          <c:val>
            <c:numRef>
              <c:f>Folha1!$O$7</c:f>
              <c:numCache>
                <c:formatCode>General</c:formatCode>
                <c:ptCount val="1"/>
                <c:pt idx="0">
                  <c:v>55</c:v>
                </c:pt>
              </c:numCache>
            </c:numRef>
          </c:val>
        </c:ser>
        <c:axId val="69010176"/>
        <c:axId val="69011712"/>
      </c:barChart>
      <c:catAx>
        <c:axId val="69010176"/>
        <c:scaling>
          <c:orientation val="minMax"/>
        </c:scaling>
        <c:axPos val="b"/>
        <c:numFmt formatCode="General" sourceLinked="1"/>
        <c:tickLblPos val="nextTo"/>
        <c:txPr>
          <a:bodyPr/>
          <a:lstStyle/>
          <a:p>
            <a:pPr>
              <a:defRPr>
                <a:solidFill>
                  <a:schemeClr val="tx1"/>
                </a:solidFill>
              </a:defRPr>
            </a:pPr>
            <a:endParaRPr lang="pt-PT"/>
          </a:p>
        </c:txPr>
        <c:crossAx val="69011712"/>
        <c:crosses val="autoZero"/>
        <c:auto val="1"/>
        <c:lblAlgn val="ctr"/>
        <c:lblOffset val="100"/>
      </c:catAx>
      <c:valAx>
        <c:axId val="69011712"/>
        <c:scaling>
          <c:orientation val="minMax"/>
          <c:max val="100"/>
        </c:scaling>
        <c:axPos val="l"/>
        <c:majorGridlines/>
        <c:numFmt formatCode="General" sourceLinked="1"/>
        <c:tickLblPos val="nextTo"/>
        <c:txPr>
          <a:bodyPr/>
          <a:lstStyle/>
          <a:p>
            <a:pPr>
              <a:defRPr>
                <a:solidFill>
                  <a:schemeClr val="tx1"/>
                </a:solidFill>
              </a:defRPr>
            </a:pPr>
            <a:endParaRPr lang="pt-PT"/>
          </a:p>
        </c:txPr>
        <c:crossAx val="69010176"/>
        <c:crosses val="autoZero"/>
        <c:crossBetween val="between"/>
      </c:valAx>
      <c:spPr>
        <a:solidFill>
          <a:srgbClr val="4F81BD">
            <a:alpha val="52000"/>
          </a:srgbClr>
        </a:solidFill>
      </c:spPr>
    </c:plotArea>
    <c:legend>
      <c:legendPos val="r"/>
      <c:layout>
        <c:manualLayout>
          <c:xMode val="edge"/>
          <c:yMode val="edge"/>
          <c:x val="0.71372832119493568"/>
          <c:y val="0.36727040919487691"/>
          <c:w val="0.28627171125597944"/>
          <c:h val="0.24852779766165592"/>
        </c:manualLayout>
      </c:layout>
      <c:txPr>
        <a:bodyPr/>
        <a:lstStyle/>
        <a:p>
          <a:pPr>
            <a:defRPr>
              <a:solidFill>
                <a:schemeClr val="tx1"/>
              </a:solidFill>
            </a:defRPr>
          </a:pPr>
          <a:endParaRPr lang="pt-PT"/>
        </a:p>
      </c:txPr>
    </c:legend>
    <c:plotVisOnly val="1"/>
  </c:chart>
  <c:spPr>
    <a:solidFill>
      <a:srgbClr val="4F81BD">
        <a:alpha val="52000"/>
      </a:srgbClr>
    </a:solidFill>
  </c:spPr>
  <c:txPr>
    <a:bodyPr/>
    <a:lstStyle/>
    <a:p>
      <a:pPr>
        <a:defRPr sz="1800"/>
      </a:pPr>
      <a:endParaRPr lang="pt-PT"/>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pt-PT"/>
  <c:style val="43"/>
  <c:chart>
    <c:plotArea>
      <c:layout/>
      <c:barChart>
        <c:barDir val="col"/>
        <c:grouping val="clustered"/>
        <c:ser>
          <c:idx val="0"/>
          <c:order val="0"/>
          <c:tx>
            <c:v>Controlled</c:v>
          </c:tx>
          <c:cat>
            <c:strRef>
              <c:f>Folha1!$I$3</c:f>
              <c:strCache>
                <c:ptCount val="1"/>
                <c:pt idx="0">
                  <c:v>Spain</c:v>
                </c:pt>
              </c:strCache>
            </c:strRef>
          </c:cat>
          <c:val>
            <c:numRef>
              <c:f>Folha1!$M$3</c:f>
              <c:numCache>
                <c:formatCode>General</c:formatCode>
                <c:ptCount val="1"/>
                <c:pt idx="0">
                  <c:v>15</c:v>
                </c:pt>
              </c:numCache>
            </c:numRef>
          </c:val>
        </c:ser>
        <c:ser>
          <c:idx val="1"/>
          <c:order val="1"/>
          <c:tx>
            <c:v>Partially Controlled</c:v>
          </c:tx>
          <c:cat>
            <c:strRef>
              <c:f>Folha1!$I$3</c:f>
              <c:strCache>
                <c:ptCount val="1"/>
                <c:pt idx="0">
                  <c:v>Spain</c:v>
                </c:pt>
              </c:strCache>
            </c:strRef>
          </c:cat>
          <c:val>
            <c:numRef>
              <c:f>Folha1!$N$3</c:f>
              <c:numCache>
                <c:formatCode>General</c:formatCode>
                <c:ptCount val="1"/>
                <c:pt idx="0">
                  <c:v>31</c:v>
                </c:pt>
              </c:numCache>
            </c:numRef>
          </c:val>
        </c:ser>
        <c:ser>
          <c:idx val="2"/>
          <c:order val="2"/>
          <c:tx>
            <c:v>Uncontrolled</c:v>
          </c:tx>
          <c:cat>
            <c:strRef>
              <c:f>Folha1!$I$3</c:f>
              <c:strCache>
                <c:ptCount val="1"/>
                <c:pt idx="0">
                  <c:v>Spain</c:v>
                </c:pt>
              </c:strCache>
            </c:strRef>
          </c:cat>
          <c:val>
            <c:numRef>
              <c:f>Folha1!$O$3</c:f>
              <c:numCache>
                <c:formatCode>General</c:formatCode>
                <c:ptCount val="1"/>
                <c:pt idx="0">
                  <c:v>54</c:v>
                </c:pt>
              </c:numCache>
            </c:numRef>
          </c:val>
        </c:ser>
        <c:axId val="69032960"/>
        <c:axId val="69038848"/>
      </c:barChart>
      <c:catAx>
        <c:axId val="69032960"/>
        <c:scaling>
          <c:orientation val="minMax"/>
        </c:scaling>
        <c:axPos val="b"/>
        <c:tickLblPos val="nextTo"/>
        <c:txPr>
          <a:bodyPr/>
          <a:lstStyle/>
          <a:p>
            <a:pPr>
              <a:defRPr>
                <a:solidFill>
                  <a:schemeClr val="tx1"/>
                </a:solidFill>
              </a:defRPr>
            </a:pPr>
            <a:endParaRPr lang="pt-PT"/>
          </a:p>
        </c:txPr>
        <c:crossAx val="69038848"/>
        <c:crosses val="autoZero"/>
        <c:auto val="1"/>
        <c:lblAlgn val="ctr"/>
        <c:lblOffset val="100"/>
      </c:catAx>
      <c:valAx>
        <c:axId val="69038848"/>
        <c:scaling>
          <c:orientation val="minMax"/>
          <c:max val="100"/>
        </c:scaling>
        <c:axPos val="l"/>
        <c:majorGridlines/>
        <c:numFmt formatCode="General" sourceLinked="1"/>
        <c:tickLblPos val="nextTo"/>
        <c:txPr>
          <a:bodyPr/>
          <a:lstStyle/>
          <a:p>
            <a:pPr>
              <a:defRPr>
                <a:solidFill>
                  <a:schemeClr val="tx1"/>
                </a:solidFill>
              </a:defRPr>
            </a:pPr>
            <a:endParaRPr lang="pt-PT"/>
          </a:p>
        </c:txPr>
        <c:crossAx val="69032960"/>
        <c:crosses val="autoZero"/>
        <c:crossBetween val="between"/>
      </c:valAx>
      <c:spPr>
        <a:solidFill>
          <a:srgbClr val="4F81BD">
            <a:alpha val="52000"/>
          </a:srgbClr>
        </a:solidFill>
      </c:spPr>
    </c:plotArea>
    <c:legend>
      <c:legendPos val="r"/>
      <c:layout/>
      <c:txPr>
        <a:bodyPr/>
        <a:lstStyle/>
        <a:p>
          <a:pPr>
            <a:defRPr>
              <a:solidFill>
                <a:schemeClr val="tx1"/>
              </a:solidFill>
            </a:defRPr>
          </a:pPr>
          <a:endParaRPr lang="pt-PT"/>
        </a:p>
      </c:txPr>
    </c:legend>
    <c:plotVisOnly val="1"/>
  </c:chart>
  <c:spPr>
    <a:solidFill>
      <a:srgbClr val="4F81BD">
        <a:alpha val="52000"/>
      </a:srgbClr>
    </a:solidFill>
  </c:spPr>
  <c:txPr>
    <a:bodyPr/>
    <a:lstStyle/>
    <a:p>
      <a:pPr>
        <a:defRPr sz="1800"/>
      </a:pPr>
      <a:endParaRPr lang="pt-PT"/>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pt-PT"/>
  <c:style val="43"/>
  <c:chart>
    <c:plotArea>
      <c:layout/>
      <c:barChart>
        <c:barDir val="col"/>
        <c:grouping val="clustered"/>
        <c:ser>
          <c:idx val="0"/>
          <c:order val="0"/>
          <c:tx>
            <c:strRef>
              <c:f>Folha1!$M$1</c:f>
              <c:strCache>
                <c:ptCount val="1"/>
                <c:pt idx="0">
                  <c:v>Controlled</c:v>
                </c:pt>
              </c:strCache>
            </c:strRef>
          </c:tx>
          <c:cat>
            <c:strRef>
              <c:f>Folha1!$I$5</c:f>
              <c:strCache>
                <c:ptCount val="1"/>
                <c:pt idx="0">
                  <c:v>Spain</c:v>
                </c:pt>
              </c:strCache>
            </c:strRef>
          </c:cat>
          <c:val>
            <c:numRef>
              <c:f>Folha1!$M$5</c:f>
              <c:numCache>
                <c:formatCode>General</c:formatCode>
                <c:ptCount val="1"/>
                <c:pt idx="0">
                  <c:v>69</c:v>
                </c:pt>
              </c:numCache>
            </c:numRef>
          </c:val>
        </c:ser>
        <c:ser>
          <c:idx val="1"/>
          <c:order val="1"/>
          <c:tx>
            <c:strRef>
              <c:f>Folha1!$N$5</c:f>
              <c:strCache>
                <c:ptCount val="1"/>
                <c:pt idx="0">
                  <c:v>NS/NR</c:v>
                </c:pt>
              </c:strCache>
            </c:strRef>
          </c:tx>
          <c:cat>
            <c:strRef>
              <c:f>Folha1!$I$5</c:f>
              <c:strCache>
                <c:ptCount val="1"/>
                <c:pt idx="0">
                  <c:v>Spain</c:v>
                </c:pt>
              </c:strCache>
            </c:strRef>
          </c:cat>
          <c:val>
            <c:numLit>
              <c:formatCode>General</c:formatCode>
              <c:ptCount val="1"/>
              <c:pt idx="0">
                <c:v>31</c:v>
              </c:pt>
            </c:numLit>
          </c:val>
        </c:ser>
        <c:axId val="69174016"/>
        <c:axId val="69175552"/>
      </c:barChart>
      <c:catAx>
        <c:axId val="69174016"/>
        <c:scaling>
          <c:orientation val="minMax"/>
        </c:scaling>
        <c:axPos val="b"/>
        <c:tickLblPos val="nextTo"/>
        <c:txPr>
          <a:bodyPr/>
          <a:lstStyle/>
          <a:p>
            <a:pPr>
              <a:defRPr>
                <a:solidFill>
                  <a:schemeClr val="tx1"/>
                </a:solidFill>
              </a:defRPr>
            </a:pPr>
            <a:endParaRPr lang="pt-PT"/>
          </a:p>
        </c:txPr>
        <c:crossAx val="69175552"/>
        <c:crosses val="autoZero"/>
        <c:auto val="1"/>
        <c:lblAlgn val="ctr"/>
        <c:lblOffset val="100"/>
      </c:catAx>
      <c:valAx>
        <c:axId val="69175552"/>
        <c:scaling>
          <c:orientation val="minMax"/>
          <c:max val="100"/>
        </c:scaling>
        <c:axPos val="l"/>
        <c:majorGridlines/>
        <c:numFmt formatCode="General" sourceLinked="1"/>
        <c:tickLblPos val="nextTo"/>
        <c:txPr>
          <a:bodyPr/>
          <a:lstStyle/>
          <a:p>
            <a:pPr>
              <a:defRPr>
                <a:solidFill>
                  <a:schemeClr val="tx1"/>
                </a:solidFill>
              </a:defRPr>
            </a:pPr>
            <a:endParaRPr lang="pt-PT"/>
          </a:p>
        </c:txPr>
        <c:crossAx val="69174016"/>
        <c:crosses val="autoZero"/>
        <c:crossBetween val="between"/>
      </c:valAx>
      <c:spPr>
        <a:solidFill>
          <a:srgbClr val="4F81BD">
            <a:alpha val="52000"/>
          </a:srgbClr>
        </a:solidFill>
      </c:spPr>
    </c:plotArea>
    <c:legend>
      <c:legendPos val="r"/>
      <c:layout/>
      <c:txPr>
        <a:bodyPr/>
        <a:lstStyle/>
        <a:p>
          <a:pPr>
            <a:defRPr>
              <a:solidFill>
                <a:schemeClr val="tx1"/>
              </a:solidFill>
            </a:defRPr>
          </a:pPr>
          <a:endParaRPr lang="pt-PT"/>
        </a:p>
      </c:txPr>
    </c:legend>
    <c:plotVisOnly val="1"/>
  </c:chart>
  <c:spPr>
    <a:solidFill>
      <a:srgbClr val="4F81BD">
        <a:alpha val="52000"/>
      </a:srgbClr>
    </a:solidFill>
  </c:spPr>
  <c:txPr>
    <a:bodyPr/>
    <a:lstStyle/>
    <a:p>
      <a:pPr>
        <a:defRPr sz="1800"/>
      </a:pPr>
      <a:endParaRPr lang="pt-PT"/>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pt-PT"/>
  <c:style val="43"/>
  <c:chart>
    <c:plotArea>
      <c:layout/>
      <c:barChart>
        <c:barDir val="col"/>
        <c:grouping val="clustered"/>
        <c:ser>
          <c:idx val="0"/>
          <c:order val="0"/>
          <c:tx>
            <c:v>Controlled</c:v>
          </c:tx>
          <c:cat>
            <c:strRef>
              <c:f>Folha1!$I$2</c:f>
              <c:strCache>
                <c:ptCount val="1"/>
                <c:pt idx="0">
                  <c:v>Swiss-Germany</c:v>
                </c:pt>
              </c:strCache>
            </c:strRef>
          </c:cat>
          <c:val>
            <c:numRef>
              <c:f>Folha1!$M$2</c:f>
              <c:numCache>
                <c:formatCode>General</c:formatCode>
                <c:ptCount val="1"/>
                <c:pt idx="0">
                  <c:v>18</c:v>
                </c:pt>
              </c:numCache>
            </c:numRef>
          </c:val>
        </c:ser>
        <c:ser>
          <c:idx val="1"/>
          <c:order val="1"/>
          <c:tx>
            <c:v>Partially Controlled</c:v>
          </c:tx>
          <c:cat>
            <c:strRef>
              <c:f>Folha1!$I$2</c:f>
              <c:strCache>
                <c:ptCount val="1"/>
                <c:pt idx="0">
                  <c:v>Swiss-Germany</c:v>
                </c:pt>
              </c:strCache>
            </c:strRef>
          </c:cat>
          <c:val>
            <c:numRef>
              <c:f>Folha1!$N$2</c:f>
              <c:numCache>
                <c:formatCode>General</c:formatCode>
                <c:ptCount val="1"/>
                <c:pt idx="0">
                  <c:v>33</c:v>
                </c:pt>
              </c:numCache>
            </c:numRef>
          </c:val>
        </c:ser>
        <c:ser>
          <c:idx val="2"/>
          <c:order val="2"/>
          <c:tx>
            <c:v>Uncontrolled</c:v>
          </c:tx>
          <c:cat>
            <c:strRef>
              <c:f>Folha1!$I$2</c:f>
              <c:strCache>
                <c:ptCount val="1"/>
                <c:pt idx="0">
                  <c:v>Swiss-Germany</c:v>
                </c:pt>
              </c:strCache>
            </c:strRef>
          </c:cat>
          <c:val>
            <c:numRef>
              <c:f>Folha1!$O$2</c:f>
              <c:numCache>
                <c:formatCode>General</c:formatCode>
                <c:ptCount val="1"/>
                <c:pt idx="0">
                  <c:v>49</c:v>
                </c:pt>
              </c:numCache>
            </c:numRef>
          </c:val>
        </c:ser>
        <c:axId val="69371008"/>
        <c:axId val="69372544"/>
      </c:barChart>
      <c:catAx>
        <c:axId val="69371008"/>
        <c:scaling>
          <c:orientation val="minMax"/>
        </c:scaling>
        <c:axPos val="b"/>
        <c:tickLblPos val="nextTo"/>
        <c:txPr>
          <a:bodyPr/>
          <a:lstStyle/>
          <a:p>
            <a:pPr>
              <a:defRPr>
                <a:solidFill>
                  <a:schemeClr val="tx1"/>
                </a:solidFill>
              </a:defRPr>
            </a:pPr>
            <a:endParaRPr lang="pt-PT"/>
          </a:p>
        </c:txPr>
        <c:crossAx val="69372544"/>
        <c:crosses val="autoZero"/>
        <c:auto val="1"/>
        <c:lblAlgn val="ctr"/>
        <c:lblOffset val="100"/>
      </c:catAx>
      <c:valAx>
        <c:axId val="69372544"/>
        <c:scaling>
          <c:orientation val="minMax"/>
          <c:max val="100"/>
          <c:min val="0"/>
        </c:scaling>
        <c:axPos val="l"/>
        <c:majorGridlines/>
        <c:numFmt formatCode="General" sourceLinked="1"/>
        <c:tickLblPos val="nextTo"/>
        <c:txPr>
          <a:bodyPr/>
          <a:lstStyle/>
          <a:p>
            <a:pPr>
              <a:defRPr>
                <a:solidFill>
                  <a:schemeClr val="tx1"/>
                </a:solidFill>
              </a:defRPr>
            </a:pPr>
            <a:endParaRPr lang="pt-PT"/>
          </a:p>
        </c:txPr>
        <c:crossAx val="69371008"/>
        <c:crosses val="autoZero"/>
        <c:crossBetween val="between"/>
      </c:valAx>
      <c:spPr>
        <a:solidFill>
          <a:schemeClr val="accent1">
            <a:alpha val="52000"/>
          </a:schemeClr>
        </a:solidFill>
      </c:spPr>
    </c:plotArea>
    <c:legend>
      <c:legendPos val="r"/>
      <c:layout>
        <c:manualLayout>
          <c:xMode val="edge"/>
          <c:yMode val="edge"/>
          <c:x val="0.64016743539852938"/>
          <c:y val="0.21530945149282943"/>
          <c:w val="0.33761059669156035"/>
          <c:h val="0.56181613814210551"/>
        </c:manualLayout>
      </c:layout>
      <c:txPr>
        <a:bodyPr/>
        <a:lstStyle/>
        <a:p>
          <a:pPr>
            <a:defRPr>
              <a:solidFill>
                <a:schemeClr val="tx1"/>
              </a:solidFill>
            </a:defRPr>
          </a:pPr>
          <a:endParaRPr lang="pt-PT"/>
        </a:p>
      </c:txPr>
    </c:legend>
    <c:plotVisOnly val="1"/>
  </c:chart>
  <c:spPr>
    <a:solidFill>
      <a:srgbClr val="4F81BD">
        <a:alpha val="52000"/>
      </a:srgbClr>
    </a:solidFill>
  </c:spPr>
  <c:txPr>
    <a:bodyPr/>
    <a:lstStyle/>
    <a:p>
      <a:pPr>
        <a:defRPr sz="1800"/>
      </a:pPr>
      <a:endParaRPr lang="pt-PT"/>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pt-PT"/>
  <c:style val="27"/>
  <c:chart>
    <c:plotArea>
      <c:layout>
        <c:manualLayout>
          <c:layoutTarget val="inner"/>
          <c:xMode val="edge"/>
          <c:yMode val="edge"/>
          <c:x val="8.6179849925398344E-2"/>
          <c:y val="2.6460510617991002E-2"/>
          <c:w val="0.54686509621982204"/>
          <c:h val="0.81102171319494165"/>
        </c:manualLayout>
      </c:layout>
      <c:barChart>
        <c:barDir val="col"/>
        <c:grouping val="clustered"/>
        <c:ser>
          <c:idx val="0"/>
          <c:order val="0"/>
          <c:tx>
            <c:v>Controlled</c:v>
          </c:tx>
          <c:cat>
            <c:strRef>
              <c:f>Folha1!$I$4</c:f>
              <c:strCache>
                <c:ptCount val="1"/>
                <c:pt idx="0">
                  <c:v>Hungary</c:v>
                </c:pt>
              </c:strCache>
            </c:strRef>
          </c:cat>
          <c:val>
            <c:numRef>
              <c:f>Folha1!$M$4</c:f>
              <c:numCache>
                <c:formatCode>General</c:formatCode>
                <c:ptCount val="1"/>
                <c:pt idx="0">
                  <c:v>69</c:v>
                </c:pt>
              </c:numCache>
            </c:numRef>
          </c:val>
        </c:ser>
        <c:ser>
          <c:idx val="1"/>
          <c:order val="1"/>
          <c:tx>
            <c:v>Partially Controlled</c:v>
          </c:tx>
          <c:cat>
            <c:strRef>
              <c:f>Folha1!$I$4</c:f>
              <c:strCache>
                <c:ptCount val="1"/>
                <c:pt idx="0">
                  <c:v>Hungary</c:v>
                </c:pt>
              </c:strCache>
            </c:strRef>
          </c:cat>
          <c:val>
            <c:numRef>
              <c:f>Folha1!$N$4</c:f>
              <c:numCache>
                <c:formatCode>General</c:formatCode>
                <c:ptCount val="1"/>
                <c:pt idx="0">
                  <c:v>27.5</c:v>
                </c:pt>
              </c:numCache>
            </c:numRef>
          </c:val>
        </c:ser>
        <c:ser>
          <c:idx val="2"/>
          <c:order val="2"/>
          <c:tx>
            <c:v>Uncontrolled</c:v>
          </c:tx>
          <c:cat>
            <c:strRef>
              <c:f>Folha1!$I$4</c:f>
              <c:strCache>
                <c:ptCount val="1"/>
                <c:pt idx="0">
                  <c:v>Hungary</c:v>
                </c:pt>
              </c:strCache>
            </c:strRef>
          </c:cat>
          <c:val>
            <c:numRef>
              <c:f>Folha1!$O$4</c:f>
              <c:numCache>
                <c:formatCode>General</c:formatCode>
                <c:ptCount val="1"/>
                <c:pt idx="0">
                  <c:v>2.8</c:v>
                </c:pt>
              </c:numCache>
            </c:numRef>
          </c:val>
        </c:ser>
        <c:axId val="69188608"/>
        <c:axId val="69128576"/>
      </c:barChart>
      <c:catAx>
        <c:axId val="69188608"/>
        <c:scaling>
          <c:orientation val="minMax"/>
        </c:scaling>
        <c:axPos val="b"/>
        <c:tickLblPos val="nextTo"/>
        <c:crossAx val="69128576"/>
        <c:crosses val="autoZero"/>
        <c:auto val="1"/>
        <c:lblAlgn val="ctr"/>
        <c:lblOffset val="100"/>
      </c:catAx>
      <c:valAx>
        <c:axId val="69128576"/>
        <c:scaling>
          <c:orientation val="minMax"/>
          <c:max val="100"/>
        </c:scaling>
        <c:axPos val="l"/>
        <c:majorGridlines/>
        <c:numFmt formatCode="General" sourceLinked="1"/>
        <c:tickLblPos val="nextTo"/>
        <c:crossAx val="69188608"/>
        <c:crosses val="autoZero"/>
        <c:crossBetween val="between"/>
      </c:valAx>
      <c:spPr>
        <a:solidFill>
          <a:srgbClr val="4F81BD">
            <a:alpha val="52000"/>
          </a:srgbClr>
        </a:solidFill>
      </c:spPr>
    </c:plotArea>
    <c:legend>
      <c:legendPos val="r"/>
      <c:layout>
        <c:manualLayout>
          <c:xMode val="edge"/>
          <c:yMode val="edge"/>
          <c:x val="0.66767536685158213"/>
          <c:y val="0.40901729273622672"/>
          <c:w val="0.31962630932717206"/>
          <c:h val="0.28930192535340316"/>
        </c:manualLayout>
      </c:layout>
    </c:legend>
    <c:plotVisOnly val="1"/>
  </c:chart>
  <c:spPr>
    <a:solidFill>
      <a:srgbClr val="4F81BD">
        <a:alpha val="52000"/>
      </a:srgbClr>
    </a:solidFill>
  </c:spPr>
  <c:txPr>
    <a:bodyPr/>
    <a:lstStyle/>
    <a:p>
      <a:pPr>
        <a:defRPr sz="1800"/>
      </a:pPr>
      <a:endParaRPr lang="pt-PT"/>
    </a:p>
  </c:txPr>
  <c:externalData r:id="rId1"/>
</c:chartSpace>
</file>

<file path=ppt/diagrams/_rels/data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image" Target="../media/image9.png"/></Relationships>
</file>

<file path=ppt/diagrams/_rels/drawing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image" Target="../media/image9.png"/></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E725689-A1F8-4AE8-B424-27390CEFB0F5}" type="doc">
      <dgm:prSet loTypeId="urn:microsoft.com/office/officeart/2005/8/layout/vList3" loCatId="list" qsTypeId="urn:microsoft.com/office/officeart/2005/8/quickstyle/simple1" qsCatId="simple" csTypeId="urn:microsoft.com/office/officeart/2005/8/colors/accent1_1" csCatId="accent1" phldr="1"/>
      <dgm:spPr/>
    </dgm:pt>
    <dgm:pt modelId="{1266A23F-496B-40EC-96F1-29FA80F6847F}">
      <dgm:prSet phldrT="[Texto]"/>
      <dgm:spPr/>
      <dgm:t>
        <a:bodyPr/>
        <a:lstStyle/>
        <a:p>
          <a:r>
            <a:rPr lang="en-US" dirty="0" smtClean="0"/>
            <a:t>(Asthma[Mesh] OR asthma[</a:t>
          </a:r>
          <a:r>
            <a:rPr lang="en-US" dirty="0" err="1" smtClean="0"/>
            <a:t>tiab</a:t>
          </a:r>
          <a:r>
            <a:rPr lang="en-US" dirty="0" smtClean="0"/>
            <a:t>]) AND (child [</a:t>
          </a:r>
          <a:r>
            <a:rPr lang="en-US" dirty="0" err="1" smtClean="0"/>
            <a:t>MeSH</a:t>
          </a:r>
          <a:r>
            <a:rPr lang="en-US" dirty="0" smtClean="0"/>
            <a:t>] OR child [</a:t>
          </a:r>
          <a:r>
            <a:rPr lang="en-US" dirty="0" err="1" smtClean="0"/>
            <a:t>tiab</a:t>
          </a:r>
          <a:r>
            <a:rPr lang="en-US" dirty="0" smtClean="0"/>
            <a:t>]) AND (control))</a:t>
          </a:r>
          <a:endParaRPr lang="pt-PT" dirty="0"/>
        </a:p>
      </dgm:t>
    </dgm:pt>
    <dgm:pt modelId="{0173946F-1B22-4554-B535-6F9BC24A3EEA}" type="parTrans" cxnId="{F19DDAE0-8ACF-416A-BDA0-23149E71F295}">
      <dgm:prSet/>
      <dgm:spPr/>
      <dgm:t>
        <a:bodyPr/>
        <a:lstStyle/>
        <a:p>
          <a:endParaRPr lang="pt-PT"/>
        </a:p>
      </dgm:t>
    </dgm:pt>
    <dgm:pt modelId="{785551CC-465E-4EBF-8C06-145332FC49BD}" type="sibTrans" cxnId="{F19DDAE0-8ACF-416A-BDA0-23149E71F295}">
      <dgm:prSet/>
      <dgm:spPr/>
      <dgm:t>
        <a:bodyPr/>
        <a:lstStyle/>
        <a:p>
          <a:endParaRPr lang="pt-PT"/>
        </a:p>
      </dgm:t>
    </dgm:pt>
    <dgm:pt modelId="{A3A10021-A307-4846-B38B-D79B0E31E148}">
      <dgm:prSet phldrT="[Texto]"/>
      <dgm:spPr/>
      <dgm:t>
        <a:bodyPr/>
        <a:lstStyle/>
        <a:p>
          <a:r>
            <a:rPr lang="en-US" dirty="0" smtClean="0"/>
            <a:t>TITLE-ABS-KEY(</a:t>
          </a:r>
          <a:r>
            <a:rPr lang="en-US" b="1" dirty="0" smtClean="0"/>
            <a:t>asthma</a:t>
          </a:r>
          <a:r>
            <a:rPr lang="en-US" dirty="0" smtClean="0"/>
            <a:t>) AND TITLE-ABS-KEY(</a:t>
          </a:r>
          <a:r>
            <a:rPr lang="en-US" b="1" dirty="0" smtClean="0"/>
            <a:t>control</a:t>
          </a:r>
          <a:r>
            <a:rPr lang="en-US" dirty="0" smtClean="0"/>
            <a:t>) AND ABS(</a:t>
          </a:r>
          <a:r>
            <a:rPr lang="en-US" b="1" dirty="0" smtClean="0"/>
            <a:t>child</a:t>
          </a:r>
          <a:r>
            <a:rPr lang="en-US" dirty="0" smtClean="0"/>
            <a:t>)</a:t>
          </a:r>
          <a:endParaRPr lang="pt-PT" dirty="0"/>
        </a:p>
      </dgm:t>
    </dgm:pt>
    <dgm:pt modelId="{8780AD55-ED18-4086-8F71-23303C54326E}" type="parTrans" cxnId="{AF53C511-D0B7-4C8B-9118-61773BA4F92B}">
      <dgm:prSet/>
      <dgm:spPr/>
      <dgm:t>
        <a:bodyPr/>
        <a:lstStyle/>
        <a:p>
          <a:endParaRPr lang="pt-PT"/>
        </a:p>
      </dgm:t>
    </dgm:pt>
    <dgm:pt modelId="{926351EB-2610-436A-807E-CBD938F7BF83}" type="sibTrans" cxnId="{AF53C511-D0B7-4C8B-9118-61773BA4F92B}">
      <dgm:prSet/>
      <dgm:spPr/>
      <dgm:t>
        <a:bodyPr/>
        <a:lstStyle/>
        <a:p>
          <a:endParaRPr lang="pt-PT"/>
        </a:p>
      </dgm:t>
    </dgm:pt>
    <dgm:pt modelId="{3C7492F3-7B81-4A6D-B2A9-44BFCFD924F6}">
      <dgm:prSet phldrT="[Texto]"/>
      <dgm:spPr/>
      <dgm:t>
        <a:bodyPr/>
        <a:lstStyle/>
        <a:p>
          <a:pPr algn="ctr"/>
          <a:r>
            <a:rPr lang="en-US" dirty="0" smtClean="0"/>
            <a:t>Topic=(asthma) AND Topic=(control) AND Topic=(children) </a:t>
          </a:r>
          <a:endParaRPr lang="pt-PT" dirty="0"/>
        </a:p>
      </dgm:t>
    </dgm:pt>
    <dgm:pt modelId="{B2D51B05-EB19-47AB-B584-C0D16F8A4D56}" type="parTrans" cxnId="{5BF43BFE-8DC4-4B84-ACF6-9556D9632BB7}">
      <dgm:prSet/>
      <dgm:spPr/>
      <dgm:t>
        <a:bodyPr/>
        <a:lstStyle/>
        <a:p>
          <a:endParaRPr lang="pt-PT"/>
        </a:p>
      </dgm:t>
    </dgm:pt>
    <dgm:pt modelId="{35FB8CF3-5C3A-4C3D-8DBC-FE78C8D106A5}" type="sibTrans" cxnId="{5BF43BFE-8DC4-4B84-ACF6-9556D9632BB7}">
      <dgm:prSet/>
      <dgm:spPr/>
      <dgm:t>
        <a:bodyPr/>
        <a:lstStyle/>
        <a:p>
          <a:endParaRPr lang="pt-PT"/>
        </a:p>
      </dgm:t>
    </dgm:pt>
    <dgm:pt modelId="{BCA700DF-3103-4BBA-AF05-3EE33E4E748B}" type="pres">
      <dgm:prSet presAssocID="{2E725689-A1F8-4AE8-B424-27390CEFB0F5}" presName="linearFlow" presStyleCnt="0">
        <dgm:presLayoutVars>
          <dgm:dir/>
          <dgm:resizeHandles val="exact"/>
        </dgm:presLayoutVars>
      </dgm:prSet>
      <dgm:spPr/>
    </dgm:pt>
    <dgm:pt modelId="{B9304088-98A0-46E8-9385-8C61922C9607}" type="pres">
      <dgm:prSet presAssocID="{1266A23F-496B-40EC-96F1-29FA80F6847F}" presName="composite" presStyleCnt="0"/>
      <dgm:spPr/>
    </dgm:pt>
    <dgm:pt modelId="{0801CAD2-F467-4AE7-9D8D-5A05930E9A70}" type="pres">
      <dgm:prSet presAssocID="{1266A23F-496B-40EC-96F1-29FA80F6847F}" presName="imgShp" presStyleLbl="fgImgPlace1" presStyleIdx="0" presStyleCnt="3" custScaleX="267824" custLinFactNeighborX="-44955" custLinFactNeighborY="3272"/>
      <dgm:spPr>
        <a:blipFill rotWithShape="0">
          <a:blip xmlns:r="http://schemas.openxmlformats.org/officeDocument/2006/relationships" r:embed="rId1"/>
          <a:stretch>
            <a:fillRect/>
          </a:stretch>
        </a:blipFill>
      </dgm:spPr>
    </dgm:pt>
    <dgm:pt modelId="{E1AABF3E-E66D-4FAC-9F4A-5E3FAAFB1E43}" type="pres">
      <dgm:prSet presAssocID="{1266A23F-496B-40EC-96F1-29FA80F6847F}" presName="txShp" presStyleLbl="node1" presStyleIdx="0" presStyleCnt="3" custLinFactNeighborX="5900" custLinFactNeighborY="3272">
        <dgm:presLayoutVars>
          <dgm:bulletEnabled val="1"/>
        </dgm:presLayoutVars>
      </dgm:prSet>
      <dgm:spPr/>
      <dgm:t>
        <a:bodyPr/>
        <a:lstStyle/>
        <a:p>
          <a:endParaRPr lang="pt-PT"/>
        </a:p>
      </dgm:t>
    </dgm:pt>
    <dgm:pt modelId="{959133EA-C564-4931-9CE7-7C18A4EAA8DC}" type="pres">
      <dgm:prSet presAssocID="{785551CC-465E-4EBF-8C06-145332FC49BD}" presName="spacing" presStyleCnt="0"/>
      <dgm:spPr/>
    </dgm:pt>
    <dgm:pt modelId="{B2067EAB-57CE-48B1-A50F-91B25C5E8D3E}" type="pres">
      <dgm:prSet presAssocID="{A3A10021-A307-4846-B38B-D79B0E31E148}" presName="composite" presStyleCnt="0"/>
      <dgm:spPr/>
    </dgm:pt>
    <dgm:pt modelId="{DEB1E564-0134-4316-ADA4-B6F33DCB1688}" type="pres">
      <dgm:prSet presAssocID="{A3A10021-A307-4846-B38B-D79B0E31E148}" presName="imgShp" presStyleLbl="fgImgPlace1" presStyleIdx="1" presStyleCnt="3" custScaleX="281187" custLinFactNeighborX="-41614" custLinFactNeighborY="-1578"/>
      <dgm:spPr>
        <a:blipFill rotWithShape="0">
          <a:blip xmlns:r="http://schemas.openxmlformats.org/officeDocument/2006/relationships" r:embed="rId2"/>
          <a:stretch>
            <a:fillRect/>
          </a:stretch>
        </a:blipFill>
      </dgm:spPr>
    </dgm:pt>
    <dgm:pt modelId="{4057AC60-4CE2-4963-A9CD-9C7ADF65F829}" type="pres">
      <dgm:prSet presAssocID="{A3A10021-A307-4846-B38B-D79B0E31E148}" presName="txShp" presStyleLbl="node1" presStyleIdx="1" presStyleCnt="3" custLinFactNeighborX="5132" custLinFactNeighborY="-1578">
        <dgm:presLayoutVars>
          <dgm:bulletEnabled val="1"/>
        </dgm:presLayoutVars>
      </dgm:prSet>
      <dgm:spPr/>
      <dgm:t>
        <a:bodyPr/>
        <a:lstStyle/>
        <a:p>
          <a:endParaRPr lang="pt-PT"/>
        </a:p>
      </dgm:t>
    </dgm:pt>
    <dgm:pt modelId="{636D7BAC-1FC0-4D5D-9249-97FC6CE52DB0}" type="pres">
      <dgm:prSet presAssocID="{926351EB-2610-436A-807E-CBD938F7BF83}" presName="spacing" presStyleCnt="0"/>
      <dgm:spPr/>
    </dgm:pt>
    <dgm:pt modelId="{C061E7BC-6F8F-4926-8D25-35649AAFA96D}" type="pres">
      <dgm:prSet presAssocID="{3C7492F3-7B81-4A6D-B2A9-44BFCFD924F6}" presName="composite" presStyleCnt="0"/>
      <dgm:spPr/>
    </dgm:pt>
    <dgm:pt modelId="{70DBE957-2114-46C4-87C3-918DB8EB8D18}" type="pres">
      <dgm:prSet presAssocID="{3C7492F3-7B81-4A6D-B2A9-44BFCFD924F6}" presName="imgShp" presStyleLbl="fgImgPlace1" presStyleIdx="2" presStyleCnt="3" custScaleX="278448" custLinFactNeighborX="-46296" custLinFactNeighborY="-747"/>
      <dgm:spPr>
        <a:blipFill rotWithShape="0">
          <a:blip xmlns:r="http://schemas.openxmlformats.org/officeDocument/2006/relationships" r:embed="rId3"/>
          <a:stretch>
            <a:fillRect/>
          </a:stretch>
        </a:blipFill>
      </dgm:spPr>
    </dgm:pt>
    <dgm:pt modelId="{4929EDC0-F9A9-43B3-A1FA-6DC131B4E39A}" type="pres">
      <dgm:prSet presAssocID="{3C7492F3-7B81-4A6D-B2A9-44BFCFD924F6}" presName="txShp" presStyleLbl="node1" presStyleIdx="2" presStyleCnt="3" custLinFactNeighborX="5769" custLinFactNeighborY="-2597">
        <dgm:presLayoutVars>
          <dgm:bulletEnabled val="1"/>
        </dgm:presLayoutVars>
      </dgm:prSet>
      <dgm:spPr/>
      <dgm:t>
        <a:bodyPr/>
        <a:lstStyle/>
        <a:p>
          <a:endParaRPr lang="pt-PT"/>
        </a:p>
      </dgm:t>
    </dgm:pt>
  </dgm:ptLst>
  <dgm:cxnLst>
    <dgm:cxn modelId="{EBC41584-8AC3-4938-8943-33325AC9947F}" type="presOf" srcId="{A3A10021-A307-4846-B38B-D79B0E31E148}" destId="{4057AC60-4CE2-4963-A9CD-9C7ADF65F829}" srcOrd="0" destOrd="0" presId="urn:microsoft.com/office/officeart/2005/8/layout/vList3"/>
    <dgm:cxn modelId="{5BF43BFE-8DC4-4B84-ACF6-9556D9632BB7}" srcId="{2E725689-A1F8-4AE8-B424-27390CEFB0F5}" destId="{3C7492F3-7B81-4A6D-B2A9-44BFCFD924F6}" srcOrd="2" destOrd="0" parTransId="{B2D51B05-EB19-47AB-B584-C0D16F8A4D56}" sibTransId="{35FB8CF3-5C3A-4C3D-8DBC-FE78C8D106A5}"/>
    <dgm:cxn modelId="{AF53C511-D0B7-4C8B-9118-61773BA4F92B}" srcId="{2E725689-A1F8-4AE8-B424-27390CEFB0F5}" destId="{A3A10021-A307-4846-B38B-D79B0E31E148}" srcOrd="1" destOrd="0" parTransId="{8780AD55-ED18-4086-8F71-23303C54326E}" sibTransId="{926351EB-2610-436A-807E-CBD938F7BF83}"/>
    <dgm:cxn modelId="{9A5A88B0-F035-4476-9269-27848EEE175C}" type="presOf" srcId="{3C7492F3-7B81-4A6D-B2A9-44BFCFD924F6}" destId="{4929EDC0-F9A9-43B3-A1FA-6DC131B4E39A}" srcOrd="0" destOrd="0" presId="urn:microsoft.com/office/officeart/2005/8/layout/vList3"/>
    <dgm:cxn modelId="{54CB3B56-B286-4853-8381-F0E7F92D9035}" type="presOf" srcId="{1266A23F-496B-40EC-96F1-29FA80F6847F}" destId="{E1AABF3E-E66D-4FAC-9F4A-5E3FAAFB1E43}" srcOrd="0" destOrd="0" presId="urn:microsoft.com/office/officeart/2005/8/layout/vList3"/>
    <dgm:cxn modelId="{37730929-B37B-4397-B1B7-686D5DA4FBEF}" type="presOf" srcId="{2E725689-A1F8-4AE8-B424-27390CEFB0F5}" destId="{BCA700DF-3103-4BBA-AF05-3EE33E4E748B}" srcOrd="0" destOrd="0" presId="urn:microsoft.com/office/officeart/2005/8/layout/vList3"/>
    <dgm:cxn modelId="{F19DDAE0-8ACF-416A-BDA0-23149E71F295}" srcId="{2E725689-A1F8-4AE8-B424-27390CEFB0F5}" destId="{1266A23F-496B-40EC-96F1-29FA80F6847F}" srcOrd="0" destOrd="0" parTransId="{0173946F-1B22-4554-B535-6F9BC24A3EEA}" sibTransId="{785551CC-465E-4EBF-8C06-145332FC49BD}"/>
    <dgm:cxn modelId="{FF84E0FA-198C-43BC-AD8C-A0C367285EBA}" type="presParOf" srcId="{BCA700DF-3103-4BBA-AF05-3EE33E4E748B}" destId="{B9304088-98A0-46E8-9385-8C61922C9607}" srcOrd="0" destOrd="0" presId="urn:microsoft.com/office/officeart/2005/8/layout/vList3"/>
    <dgm:cxn modelId="{D2AB67C1-E76C-4C34-A489-E8C4799EB22D}" type="presParOf" srcId="{B9304088-98A0-46E8-9385-8C61922C9607}" destId="{0801CAD2-F467-4AE7-9D8D-5A05930E9A70}" srcOrd="0" destOrd="0" presId="urn:microsoft.com/office/officeart/2005/8/layout/vList3"/>
    <dgm:cxn modelId="{6670CDE1-796A-4135-BB05-F483FD6D066D}" type="presParOf" srcId="{B9304088-98A0-46E8-9385-8C61922C9607}" destId="{E1AABF3E-E66D-4FAC-9F4A-5E3FAAFB1E43}" srcOrd="1" destOrd="0" presId="urn:microsoft.com/office/officeart/2005/8/layout/vList3"/>
    <dgm:cxn modelId="{C8967F5B-967C-4466-B787-C49F615CE219}" type="presParOf" srcId="{BCA700DF-3103-4BBA-AF05-3EE33E4E748B}" destId="{959133EA-C564-4931-9CE7-7C18A4EAA8DC}" srcOrd="1" destOrd="0" presId="urn:microsoft.com/office/officeart/2005/8/layout/vList3"/>
    <dgm:cxn modelId="{DD03A15D-9DD8-4AC6-ACE5-8164E72883FB}" type="presParOf" srcId="{BCA700DF-3103-4BBA-AF05-3EE33E4E748B}" destId="{B2067EAB-57CE-48B1-A50F-91B25C5E8D3E}" srcOrd="2" destOrd="0" presId="urn:microsoft.com/office/officeart/2005/8/layout/vList3"/>
    <dgm:cxn modelId="{1CEF51CE-7DEE-4E3A-979C-502C0489A0AD}" type="presParOf" srcId="{B2067EAB-57CE-48B1-A50F-91B25C5E8D3E}" destId="{DEB1E564-0134-4316-ADA4-B6F33DCB1688}" srcOrd="0" destOrd="0" presId="urn:microsoft.com/office/officeart/2005/8/layout/vList3"/>
    <dgm:cxn modelId="{B2FA03AE-35C4-43B8-92ED-AC87060799E2}" type="presParOf" srcId="{B2067EAB-57CE-48B1-A50F-91B25C5E8D3E}" destId="{4057AC60-4CE2-4963-A9CD-9C7ADF65F829}" srcOrd="1" destOrd="0" presId="urn:microsoft.com/office/officeart/2005/8/layout/vList3"/>
    <dgm:cxn modelId="{DD29C810-FEE4-4208-BF38-7B34A9E1F7C7}" type="presParOf" srcId="{BCA700DF-3103-4BBA-AF05-3EE33E4E748B}" destId="{636D7BAC-1FC0-4D5D-9249-97FC6CE52DB0}" srcOrd="3" destOrd="0" presId="urn:microsoft.com/office/officeart/2005/8/layout/vList3"/>
    <dgm:cxn modelId="{4FB2FFF4-486F-4865-89B4-D2A51EBCD77C}" type="presParOf" srcId="{BCA700DF-3103-4BBA-AF05-3EE33E4E748B}" destId="{C061E7BC-6F8F-4926-8D25-35649AAFA96D}" srcOrd="4" destOrd="0" presId="urn:microsoft.com/office/officeart/2005/8/layout/vList3"/>
    <dgm:cxn modelId="{17FAA53F-9CCB-4608-8848-3E6B96E50590}" type="presParOf" srcId="{C061E7BC-6F8F-4926-8D25-35649AAFA96D}" destId="{70DBE957-2114-46C4-87C3-918DB8EB8D18}" srcOrd="0" destOrd="0" presId="urn:microsoft.com/office/officeart/2005/8/layout/vList3"/>
    <dgm:cxn modelId="{158AFE11-3492-4541-B301-C55528964C95}" type="presParOf" srcId="{C061E7BC-6F8F-4926-8D25-35649AAFA96D}" destId="{4929EDC0-F9A9-43B3-A1FA-6DC131B4E39A}" srcOrd="1" destOrd="0" presId="urn:microsoft.com/office/officeart/2005/8/layout/vList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F1A5C69-5872-46D0-83FD-A53F79744EE1}"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pt-PT"/>
        </a:p>
      </dgm:t>
    </dgm:pt>
    <dgm:pt modelId="{9B5A7143-8C6F-4F7D-B6AE-721144A78124}">
      <dgm:prSet phldrT="[Texto]"/>
      <dgm:spPr/>
      <dgm:t>
        <a:bodyPr/>
        <a:lstStyle/>
        <a:p>
          <a:r>
            <a:rPr lang="pt-PT" dirty="0" smtClean="0"/>
            <a:t>N=6034</a:t>
          </a:r>
          <a:endParaRPr lang="pt-PT" dirty="0"/>
        </a:p>
      </dgm:t>
    </dgm:pt>
    <dgm:pt modelId="{6B57E9AE-38A5-4723-869B-3615DDC67CDD}" type="parTrans" cxnId="{08A4CC96-E459-430F-884E-552C48F455B0}">
      <dgm:prSet/>
      <dgm:spPr/>
      <dgm:t>
        <a:bodyPr/>
        <a:lstStyle/>
        <a:p>
          <a:endParaRPr lang="pt-PT"/>
        </a:p>
      </dgm:t>
    </dgm:pt>
    <dgm:pt modelId="{D5B60B21-9224-418B-AA8F-4244B9240847}" type="sibTrans" cxnId="{08A4CC96-E459-430F-884E-552C48F455B0}">
      <dgm:prSet/>
      <dgm:spPr/>
      <dgm:t>
        <a:bodyPr/>
        <a:lstStyle/>
        <a:p>
          <a:endParaRPr lang="pt-PT"/>
        </a:p>
      </dgm:t>
    </dgm:pt>
    <dgm:pt modelId="{7DD0AC4B-E186-4694-9BC6-6AD3E514DB8A}">
      <dgm:prSet phldrT="[Texto]"/>
      <dgm:spPr/>
      <dgm:t>
        <a:bodyPr/>
        <a:lstStyle/>
        <a:p>
          <a:r>
            <a:rPr lang="pt-PT" sz="3000" b="0" dirty="0" err="1" smtClean="0"/>
            <a:t>Pubmed</a:t>
          </a:r>
          <a:endParaRPr lang="pt-PT" sz="3000" b="0" dirty="0"/>
        </a:p>
      </dgm:t>
    </dgm:pt>
    <dgm:pt modelId="{3F9842C0-DCEE-4727-8DEF-26D612F3EE01}" type="parTrans" cxnId="{A6FABEB5-A469-4E6E-BDF4-96DC56E5512E}">
      <dgm:prSet/>
      <dgm:spPr/>
      <dgm:t>
        <a:bodyPr/>
        <a:lstStyle/>
        <a:p>
          <a:endParaRPr lang="pt-PT"/>
        </a:p>
      </dgm:t>
    </dgm:pt>
    <dgm:pt modelId="{3043855E-8AE1-4A4F-A48C-5785BD69F8DB}" type="sibTrans" cxnId="{A6FABEB5-A469-4E6E-BDF4-96DC56E5512E}">
      <dgm:prSet/>
      <dgm:spPr/>
      <dgm:t>
        <a:bodyPr/>
        <a:lstStyle/>
        <a:p>
          <a:endParaRPr lang="pt-PT"/>
        </a:p>
      </dgm:t>
    </dgm:pt>
    <dgm:pt modelId="{17BB81CC-C136-4C58-842C-532F34051FF3}">
      <dgm:prSet phldrT="[Texto]"/>
      <dgm:spPr/>
      <dgm:t>
        <a:bodyPr/>
        <a:lstStyle/>
        <a:p>
          <a:r>
            <a:rPr lang="pt-PT" dirty="0" smtClean="0"/>
            <a:t>N=4948</a:t>
          </a:r>
          <a:endParaRPr lang="pt-PT" dirty="0"/>
        </a:p>
      </dgm:t>
    </dgm:pt>
    <dgm:pt modelId="{957C3E41-ADCA-4711-A0C5-8DB81B46CBBD}" type="parTrans" cxnId="{187B5C4F-EB54-4F07-B51E-FCB26CE07109}">
      <dgm:prSet/>
      <dgm:spPr/>
      <dgm:t>
        <a:bodyPr/>
        <a:lstStyle/>
        <a:p>
          <a:endParaRPr lang="pt-PT"/>
        </a:p>
      </dgm:t>
    </dgm:pt>
    <dgm:pt modelId="{352C3553-B246-46D7-9E7B-CF3F888F7ADC}" type="sibTrans" cxnId="{187B5C4F-EB54-4F07-B51E-FCB26CE07109}">
      <dgm:prSet/>
      <dgm:spPr/>
      <dgm:t>
        <a:bodyPr/>
        <a:lstStyle/>
        <a:p>
          <a:endParaRPr lang="pt-PT"/>
        </a:p>
      </dgm:t>
    </dgm:pt>
    <dgm:pt modelId="{2021F48E-BDD9-4ACC-BE84-85677CA65B9D}">
      <dgm:prSet phldrT="[Texto]"/>
      <dgm:spPr/>
      <dgm:t>
        <a:bodyPr/>
        <a:lstStyle/>
        <a:p>
          <a:r>
            <a:rPr lang="pt-PT" sz="3000" b="0" dirty="0" err="1" smtClean="0"/>
            <a:t>Scopus</a:t>
          </a:r>
          <a:endParaRPr lang="pt-PT" sz="3000" b="0" dirty="0"/>
        </a:p>
      </dgm:t>
    </dgm:pt>
    <dgm:pt modelId="{AD37B6A0-28F4-412B-BC2A-406F6AB2DA40}" type="parTrans" cxnId="{9EF29246-EA16-476C-B196-B0CF16B8D182}">
      <dgm:prSet/>
      <dgm:spPr/>
      <dgm:t>
        <a:bodyPr/>
        <a:lstStyle/>
        <a:p>
          <a:endParaRPr lang="pt-PT"/>
        </a:p>
      </dgm:t>
    </dgm:pt>
    <dgm:pt modelId="{189D26EF-E305-4B25-8E5D-D72903A14219}" type="sibTrans" cxnId="{9EF29246-EA16-476C-B196-B0CF16B8D182}">
      <dgm:prSet/>
      <dgm:spPr/>
      <dgm:t>
        <a:bodyPr/>
        <a:lstStyle/>
        <a:p>
          <a:endParaRPr lang="pt-PT"/>
        </a:p>
      </dgm:t>
    </dgm:pt>
    <dgm:pt modelId="{0137EA5D-6F7A-4E36-BC9E-13E7B0CCE66A}">
      <dgm:prSet phldrT="[Texto]"/>
      <dgm:spPr/>
      <dgm:t>
        <a:bodyPr/>
        <a:lstStyle/>
        <a:p>
          <a:r>
            <a:rPr lang="pt-PT" dirty="0" smtClean="0"/>
            <a:t>N=3587</a:t>
          </a:r>
          <a:endParaRPr lang="pt-PT" dirty="0"/>
        </a:p>
      </dgm:t>
    </dgm:pt>
    <dgm:pt modelId="{8A9E663E-7FD4-437E-A0CA-23A307D83DF9}" type="parTrans" cxnId="{701441F1-5A7D-4C13-AB87-C110640CC2F3}">
      <dgm:prSet/>
      <dgm:spPr/>
      <dgm:t>
        <a:bodyPr/>
        <a:lstStyle/>
        <a:p>
          <a:endParaRPr lang="pt-PT"/>
        </a:p>
      </dgm:t>
    </dgm:pt>
    <dgm:pt modelId="{A1E24CC8-6485-436E-B6AA-6A4362C3F5C6}" type="sibTrans" cxnId="{701441F1-5A7D-4C13-AB87-C110640CC2F3}">
      <dgm:prSet/>
      <dgm:spPr/>
      <dgm:t>
        <a:bodyPr/>
        <a:lstStyle/>
        <a:p>
          <a:endParaRPr lang="pt-PT"/>
        </a:p>
      </dgm:t>
    </dgm:pt>
    <dgm:pt modelId="{B1E9CB7A-1589-4349-BE8F-389243D0BBC9}">
      <dgm:prSet phldrT="[Texto]"/>
      <dgm:spPr/>
      <dgm:t>
        <a:bodyPr/>
        <a:lstStyle/>
        <a:p>
          <a:r>
            <a:rPr lang="pt-PT" sz="3000" b="0" dirty="0" smtClean="0"/>
            <a:t>ISI Web of </a:t>
          </a:r>
          <a:r>
            <a:rPr lang="pt-PT" sz="3000" b="0" dirty="0" err="1" smtClean="0"/>
            <a:t>Knowledge</a:t>
          </a:r>
          <a:endParaRPr lang="pt-PT" sz="3000" b="0" dirty="0"/>
        </a:p>
      </dgm:t>
    </dgm:pt>
    <dgm:pt modelId="{41121B26-860C-48CC-B725-8397EA416485}" type="parTrans" cxnId="{EDC2D79E-22EE-4E9A-9009-904BDD0AB8A9}">
      <dgm:prSet/>
      <dgm:spPr/>
      <dgm:t>
        <a:bodyPr/>
        <a:lstStyle/>
        <a:p>
          <a:endParaRPr lang="pt-PT"/>
        </a:p>
      </dgm:t>
    </dgm:pt>
    <dgm:pt modelId="{AA67A1C2-D8D6-4E2C-AC70-4A8C500B553C}" type="sibTrans" cxnId="{EDC2D79E-22EE-4E9A-9009-904BDD0AB8A9}">
      <dgm:prSet/>
      <dgm:spPr/>
      <dgm:t>
        <a:bodyPr/>
        <a:lstStyle/>
        <a:p>
          <a:endParaRPr lang="pt-PT"/>
        </a:p>
      </dgm:t>
    </dgm:pt>
    <dgm:pt modelId="{3DE7F677-C5ED-44BD-A176-0986370CC908}" type="pres">
      <dgm:prSet presAssocID="{2F1A5C69-5872-46D0-83FD-A53F79744EE1}" presName="linearFlow" presStyleCnt="0">
        <dgm:presLayoutVars>
          <dgm:dir/>
          <dgm:animLvl val="lvl"/>
          <dgm:resizeHandles val="exact"/>
        </dgm:presLayoutVars>
      </dgm:prSet>
      <dgm:spPr/>
      <dgm:t>
        <a:bodyPr/>
        <a:lstStyle/>
        <a:p>
          <a:endParaRPr lang="pt-PT"/>
        </a:p>
      </dgm:t>
    </dgm:pt>
    <dgm:pt modelId="{F938AA56-8D00-44F5-8D6B-466E156BBFE6}" type="pres">
      <dgm:prSet presAssocID="{9B5A7143-8C6F-4F7D-B6AE-721144A78124}" presName="composite" presStyleCnt="0"/>
      <dgm:spPr/>
    </dgm:pt>
    <dgm:pt modelId="{FB57A3CA-93BB-4AE2-8587-286B30CF7CF5}" type="pres">
      <dgm:prSet presAssocID="{9B5A7143-8C6F-4F7D-B6AE-721144A78124}" presName="parentText" presStyleLbl="alignNode1" presStyleIdx="0" presStyleCnt="3">
        <dgm:presLayoutVars>
          <dgm:chMax val="1"/>
          <dgm:bulletEnabled val="1"/>
        </dgm:presLayoutVars>
      </dgm:prSet>
      <dgm:spPr/>
      <dgm:t>
        <a:bodyPr/>
        <a:lstStyle/>
        <a:p>
          <a:endParaRPr lang="pt-PT"/>
        </a:p>
      </dgm:t>
    </dgm:pt>
    <dgm:pt modelId="{1F1B7D41-9B94-421A-A55A-5AC6678D9865}" type="pres">
      <dgm:prSet presAssocID="{9B5A7143-8C6F-4F7D-B6AE-721144A78124}" presName="descendantText" presStyleLbl="alignAcc1" presStyleIdx="0" presStyleCnt="3">
        <dgm:presLayoutVars>
          <dgm:bulletEnabled val="1"/>
        </dgm:presLayoutVars>
      </dgm:prSet>
      <dgm:spPr/>
      <dgm:t>
        <a:bodyPr/>
        <a:lstStyle/>
        <a:p>
          <a:endParaRPr lang="pt-PT"/>
        </a:p>
      </dgm:t>
    </dgm:pt>
    <dgm:pt modelId="{F1EC8DB9-07F8-4B1D-B894-DC90A37C1B52}" type="pres">
      <dgm:prSet presAssocID="{D5B60B21-9224-418B-AA8F-4244B9240847}" presName="sp" presStyleCnt="0"/>
      <dgm:spPr/>
    </dgm:pt>
    <dgm:pt modelId="{F288CD96-3ED6-4728-AF2D-038C8A08B12C}" type="pres">
      <dgm:prSet presAssocID="{17BB81CC-C136-4C58-842C-532F34051FF3}" presName="composite" presStyleCnt="0"/>
      <dgm:spPr/>
    </dgm:pt>
    <dgm:pt modelId="{BC7C29E1-E76C-4C9E-AC33-B7AAF3A28379}" type="pres">
      <dgm:prSet presAssocID="{17BB81CC-C136-4C58-842C-532F34051FF3}" presName="parentText" presStyleLbl="alignNode1" presStyleIdx="1" presStyleCnt="3">
        <dgm:presLayoutVars>
          <dgm:chMax val="1"/>
          <dgm:bulletEnabled val="1"/>
        </dgm:presLayoutVars>
      </dgm:prSet>
      <dgm:spPr/>
      <dgm:t>
        <a:bodyPr/>
        <a:lstStyle/>
        <a:p>
          <a:endParaRPr lang="pt-PT"/>
        </a:p>
      </dgm:t>
    </dgm:pt>
    <dgm:pt modelId="{833EAEBE-9925-4841-83A8-9669FEA471C9}" type="pres">
      <dgm:prSet presAssocID="{17BB81CC-C136-4C58-842C-532F34051FF3}" presName="descendantText" presStyleLbl="alignAcc1" presStyleIdx="1" presStyleCnt="3" custLinFactNeighborX="-46" custLinFactNeighborY="-1450">
        <dgm:presLayoutVars>
          <dgm:bulletEnabled val="1"/>
        </dgm:presLayoutVars>
      </dgm:prSet>
      <dgm:spPr/>
      <dgm:t>
        <a:bodyPr/>
        <a:lstStyle/>
        <a:p>
          <a:endParaRPr lang="pt-PT"/>
        </a:p>
      </dgm:t>
    </dgm:pt>
    <dgm:pt modelId="{E9B9D522-AFAE-46B8-921D-A1BE30974975}" type="pres">
      <dgm:prSet presAssocID="{352C3553-B246-46D7-9E7B-CF3F888F7ADC}" presName="sp" presStyleCnt="0"/>
      <dgm:spPr/>
    </dgm:pt>
    <dgm:pt modelId="{38467DD3-7E2F-4964-B3B4-A710138D0869}" type="pres">
      <dgm:prSet presAssocID="{0137EA5D-6F7A-4E36-BC9E-13E7B0CCE66A}" presName="composite" presStyleCnt="0"/>
      <dgm:spPr/>
    </dgm:pt>
    <dgm:pt modelId="{4C2FE174-EF76-49C2-AC45-298BA6F17F9B}" type="pres">
      <dgm:prSet presAssocID="{0137EA5D-6F7A-4E36-BC9E-13E7B0CCE66A}" presName="parentText" presStyleLbl="alignNode1" presStyleIdx="2" presStyleCnt="3">
        <dgm:presLayoutVars>
          <dgm:chMax val="1"/>
          <dgm:bulletEnabled val="1"/>
        </dgm:presLayoutVars>
      </dgm:prSet>
      <dgm:spPr/>
      <dgm:t>
        <a:bodyPr/>
        <a:lstStyle/>
        <a:p>
          <a:endParaRPr lang="pt-PT"/>
        </a:p>
      </dgm:t>
    </dgm:pt>
    <dgm:pt modelId="{B143392D-47C6-4626-A34A-31215A31C978}" type="pres">
      <dgm:prSet presAssocID="{0137EA5D-6F7A-4E36-BC9E-13E7B0CCE66A}" presName="descendantText" presStyleLbl="alignAcc1" presStyleIdx="2" presStyleCnt="3" custLinFactNeighborX="558" custLinFactNeighborY="1167">
        <dgm:presLayoutVars>
          <dgm:bulletEnabled val="1"/>
        </dgm:presLayoutVars>
      </dgm:prSet>
      <dgm:spPr/>
      <dgm:t>
        <a:bodyPr/>
        <a:lstStyle/>
        <a:p>
          <a:endParaRPr lang="pt-PT"/>
        </a:p>
      </dgm:t>
    </dgm:pt>
  </dgm:ptLst>
  <dgm:cxnLst>
    <dgm:cxn modelId="{EDC2D79E-22EE-4E9A-9009-904BDD0AB8A9}" srcId="{0137EA5D-6F7A-4E36-BC9E-13E7B0CCE66A}" destId="{B1E9CB7A-1589-4349-BE8F-389243D0BBC9}" srcOrd="0" destOrd="0" parTransId="{41121B26-860C-48CC-B725-8397EA416485}" sibTransId="{AA67A1C2-D8D6-4E2C-AC70-4A8C500B553C}"/>
    <dgm:cxn modelId="{9EF29246-EA16-476C-B196-B0CF16B8D182}" srcId="{17BB81CC-C136-4C58-842C-532F34051FF3}" destId="{2021F48E-BDD9-4ACC-BE84-85677CA65B9D}" srcOrd="0" destOrd="0" parTransId="{AD37B6A0-28F4-412B-BC2A-406F6AB2DA40}" sibTransId="{189D26EF-E305-4B25-8E5D-D72903A14219}"/>
    <dgm:cxn modelId="{701441F1-5A7D-4C13-AB87-C110640CC2F3}" srcId="{2F1A5C69-5872-46D0-83FD-A53F79744EE1}" destId="{0137EA5D-6F7A-4E36-BC9E-13E7B0CCE66A}" srcOrd="2" destOrd="0" parTransId="{8A9E663E-7FD4-437E-A0CA-23A307D83DF9}" sibTransId="{A1E24CC8-6485-436E-B6AA-6A4362C3F5C6}"/>
    <dgm:cxn modelId="{A6FABEB5-A469-4E6E-BDF4-96DC56E5512E}" srcId="{9B5A7143-8C6F-4F7D-B6AE-721144A78124}" destId="{7DD0AC4B-E186-4694-9BC6-6AD3E514DB8A}" srcOrd="0" destOrd="0" parTransId="{3F9842C0-DCEE-4727-8DEF-26D612F3EE01}" sibTransId="{3043855E-8AE1-4A4F-A48C-5785BD69F8DB}"/>
    <dgm:cxn modelId="{BCB19AD7-529D-4B90-AB3C-E928BFCF2D6B}" type="presOf" srcId="{B1E9CB7A-1589-4349-BE8F-389243D0BBC9}" destId="{B143392D-47C6-4626-A34A-31215A31C978}" srcOrd="0" destOrd="0" presId="urn:microsoft.com/office/officeart/2005/8/layout/chevron2"/>
    <dgm:cxn modelId="{83C15AD8-4F75-48D9-96AC-37648FFD372F}" type="presOf" srcId="{2021F48E-BDD9-4ACC-BE84-85677CA65B9D}" destId="{833EAEBE-9925-4841-83A8-9669FEA471C9}" srcOrd="0" destOrd="0" presId="urn:microsoft.com/office/officeart/2005/8/layout/chevron2"/>
    <dgm:cxn modelId="{9FB17F00-A85E-40D7-AE15-BAF99E562835}" type="presOf" srcId="{0137EA5D-6F7A-4E36-BC9E-13E7B0CCE66A}" destId="{4C2FE174-EF76-49C2-AC45-298BA6F17F9B}" srcOrd="0" destOrd="0" presId="urn:microsoft.com/office/officeart/2005/8/layout/chevron2"/>
    <dgm:cxn modelId="{6DB02D2D-8AFC-4786-A3FA-E1797A5DCBC9}" type="presOf" srcId="{2F1A5C69-5872-46D0-83FD-A53F79744EE1}" destId="{3DE7F677-C5ED-44BD-A176-0986370CC908}" srcOrd="0" destOrd="0" presId="urn:microsoft.com/office/officeart/2005/8/layout/chevron2"/>
    <dgm:cxn modelId="{08A4CC96-E459-430F-884E-552C48F455B0}" srcId="{2F1A5C69-5872-46D0-83FD-A53F79744EE1}" destId="{9B5A7143-8C6F-4F7D-B6AE-721144A78124}" srcOrd="0" destOrd="0" parTransId="{6B57E9AE-38A5-4723-869B-3615DDC67CDD}" sibTransId="{D5B60B21-9224-418B-AA8F-4244B9240847}"/>
    <dgm:cxn modelId="{187B5C4F-EB54-4F07-B51E-FCB26CE07109}" srcId="{2F1A5C69-5872-46D0-83FD-A53F79744EE1}" destId="{17BB81CC-C136-4C58-842C-532F34051FF3}" srcOrd="1" destOrd="0" parTransId="{957C3E41-ADCA-4711-A0C5-8DB81B46CBBD}" sibTransId="{352C3553-B246-46D7-9E7B-CF3F888F7ADC}"/>
    <dgm:cxn modelId="{B7094B6A-2329-4DFE-9CA1-85B6D22119AF}" type="presOf" srcId="{7DD0AC4B-E186-4694-9BC6-6AD3E514DB8A}" destId="{1F1B7D41-9B94-421A-A55A-5AC6678D9865}" srcOrd="0" destOrd="0" presId="urn:microsoft.com/office/officeart/2005/8/layout/chevron2"/>
    <dgm:cxn modelId="{25F00376-CFF0-474D-B0BC-877618C84410}" type="presOf" srcId="{17BB81CC-C136-4C58-842C-532F34051FF3}" destId="{BC7C29E1-E76C-4C9E-AC33-B7AAF3A28379}" srcOrd="0" destOrd="0" presId="urn:microsoft.com/office/officeart/2005/8/layout/chevron2"/>
    <dgm:cxn modelId="{598236DC-F8EF-4DE6-8515-20050685F8BD}" type="presOf" srcId="{9B5A7143-8C6F-4F7D-B6AE-721144A78124}" destId="{FB57A3CA-93BB-4AE2-8587-286B30CF7CF5}" srcOrd="0" destOrd="0" presId="urn:microsoft.com/office/officeart/2005/8/layout/chevron2"/>
    <dgm:cxn modelId="{370F3054-218D-4450-92B5-30765037ECD0}" type="presParOf" srcId="{3DE7F677-C5ED-44BD-A176-0986370CC908}" destId="{F938AA56-8D00-44F5-8D6B-466E156BBFE6}" srcOrd="0" destOrd="0" presId="urn:microsoft.com/office/officeart/2005/8/layout/chevron2"/>
    <dgm:cxn modelId="{6FD1865D-A167-4CFB-9E19-EF64D880DF5F}" type="presParOf" srcId="{F938AA56-8D00-44F5-8D6B-466E156BBFE6}" destId="{FB57A3CA-93BB-4AE2-8587-286B30CF7CF5}" srcOrd="0" destOrd="0" presId="urn:microsoft.com/office/officeart/2005/8/layout/chevron2"/>
    <dgm:cxn modelId="{7D38F1E7-F303-401A-9F6D-9C9168D1C2F6}" type="presParOf" srcId="{F938AA56-8D00-44F5-8D6B-466E156BBFE6}" destId="{1F1B7D41-9B94-421A-A55A-5AC6678D9865}" srcOrd="1" destOrd="0" presId="urn:microsoft.com/office/officeart/2005/8/layout/chevron2"/>
    <dgm:cxn modelId="{8810A6B0-A5E6-4EE4-B76A-3C75CB16FD15}" type="presParOf" srcId="{3DE7F677-C5ED-44BD-A176-0986370CC908}" destId="{F1EC8DB9-07F8-4B1D-B894-DC90A37C1B52}" srcOrd="1" destOrd="0" presId="urn:microsoft.com/office/officeart/2005/8/layout/chevron2"/>
    <dgm:cxn modelId="{0D75A1B2-5367-4111-92BE-64181A8E0BEB}" type="presParOf" srcId="{3DE7F677-C5ED-44BD-A176-0986370CC908}" destId="{F288CD96-3ED6-4728-AF2D-038C8A08B12C}" srcOrd="2" destOrd="0" presId="urn:microsoft.com/office/officeart/2005/8/layout/chevron2"/>
    <dgm:cxn modelId="{412F115E-0E6E-4DBA-8B67-14D8A4A3ED74}" type="presParOf" srcId="{F288CD96-3ED6-4728-AF2D-038C8A08B12C}" destId="{BC7C29E1-E76C-4C9E-AC33-B7AAF3A28379}" srcOrd="0" destOrd="0" presId="urn:microsoft.com/office/officeart/2005/8/layout/chevron2"/>
    <dgm:cxn modelId="{6A04CF41-6C5B-4B0D-9A7F-E3C9EBF396C5}" type="presParOf" srcId="{F288CD96-3ED6-4728-AF2D-038C8A08B12C}" destId="{833EAEBE-9925-4841-83A8-9669FEA471C9}" srcOrd="1" destOrd="0" presId="urn:microsoft.com/office/officeart/2005/8/layout/chevron2"/>
    <dgm:cxn modelId="{F55C6BC7-165C-4419-9F4D-4E050A830CBA}" type="presParOf" srcId="{3DE7F677-C5ED-44BD-A176-0986370CC908}" destId="{E9B9D522-AFAE-46B8-921D-A1BE30974975}" srcOrd="3" destOrd="0" presId="urn:microsoft.com/office/officeart/2005/8/layout/chevron2"/>
    <dgm:cxn modelId="{8192DC19-231E-4936-8D89-C3B51F8B7897}" type="presParOf" srcId="{3DE7F677-C5ED-44BD-A176-0986370CC908}" destId="{38467DD3-7E2F-4964-B3B4-A710138D0869}" srcOrd="4" destOrd="0" presId="urn:microsoft.com/office/officeart/2005/8/layout/chevron2"/>
    <dgm:cxn modelId="{5E421AE8-AC73-442F-A340-6593967AA61F}" type="presParOf" srcId="{38467DD3-7E2F-4964-B3B4-A710138D0869}" destId="{4C2FE174-EF76-49C2-AC45-298BA6F17F9B}" srcOrd="0" destOrd="0" presId="urn:microsoft.com/office/officeart/2005/8/layout/chevron2"/>
    <dgm:cxn modelId="{EE12F492-58FC-433A-A2BD-568A14CE38F8}" type="presParOf" srcId="{38467DD3-7E2F-4964-B3B4-A710138D0869}" destId="{B143392D-47C6-4626-A34A-31215A31C978}" srcOrd="1" destOrd="0" presId="urn:microsoft.com/office/officeart/2005/8/layout/chevron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1AABF3E-E66D-4FAC-9F4A-5E3FAAFB1E43}">
      <dsp:nvSpPr>
        <dsp:cNvPr id="0" name=""/>
        <dsp:cNvSpPr/>
      </dsp:nvSpPr>
      <dsp:spPr>
        <a:xfrm rot="10800000">
          <a:off x="2543187" y="42849"/>
          <a:ext cx="5472684" cy="1257304"/>
        </a:xfrm>
        <a:prstGeom prst="homePlate">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4436" tIns="95250" rIns="177800" bIns="95250" numCol="1" spcCol="1270" anchor="ctr" anchorCtr="0">
          <a:noAutofit/>
        </a:bodyPr>
        <a:lstStyle/>
        <a:p>
          <a:pPr lvl="0" algn="ctr" defTabSz="1111250">
            <a:lnSpc>
              <a:spcPct val="90000"/>
            </a:lnSpc>
            <a:spcBef>
              <a:spcPct val="0"/>
            </a:spcBef>
            <a:spcAft>
              <a:spcPct val="35000"/>
            </a:spcAft>
          </a:pPr>
          <a:r>
            <a:rPr lang="en-US" sz="2500" kern="1200" dirty="0" smtClean="0"/>
            <a:t>(Asthma[Mesh] OR asthma[</a:t>
          </a:r>
          <a:r>
            <a:rPr lang="en-US" sz="2500" kern="1200" dirty="0" err="1" smtClean="0"/>
            <a:t>tiab</a:t>
          </a:r>
          <a:r>
            <a:rPr lang="en-US" sz="2500" kern="1200" dirty="0" smtClean="0"/>
            <a:t>]) AND (child [</a:t>
          </a:r>
          <a:r>
            <a:rPr lang="en-US" sz="2500" kern="1200" dirty="0" err="1" smtClean="0"/>
            <a:t>MeSH</a:t>
          </a:r>
          <a:r>
            <a:rPr lang="en-US" sz="2500" kern="1200" dirty="0" smtClean="0"/>
            <a:t>] OR child [</a:t>
          </a:r>
          <a:r>
            <a:rPr lang="en-US" sz="2500" kern="1200" dirty="0" err="1" smtClean="0"/>
            <a:t>tiab</a:t>
          </a:r>
          <a:r>
            <a:rPr lang="en-US" sz="2500" kern="1200" dirty="0" smtClean="0"/>
            <a:t>]) AND (control))</a:t>
          </a:r>
          <a:endParaRPr lang="pt-PT" sz="2500" kern="1200" dirty="0"/>
        </a:p>
      </dsp:txBody>
      <dsp:txXfrm rot="10800000">
        <a:off x="2543187" y="42849"/>
        <a:ext cx="5472684" cy="1257304"/>
      </dsp:txXfrm>
    </dsp:sp>
    <dsp:sp modelId="{0801CAD2-F467-4AE7-9D8D-5A05930E9A70}">
      <dsp:nvSpPr>
        <dsp:cNvPr id="0" name=""/>
        <dsp:cNvSpPr/>
      </dsp:nvSpPr>
      <dsp:spPr>
        <a:xfrm>
          <a:off x="0" y="42849"/>
          <a:ext cx="3367363" cy="1257304"/>
        </a:xfrm>
        <a:prstGeom prst="ellipse">
          <a:avLst/>
        </a:prstGeom>
        <a:blipFill rotWithShape="0">
          <a:blip xmlns:r="http://schemas.openxmlformats.org/officeDocument/2006/relationships" r:embed="rId1"/>
          <a:stretch>
            <a:fillRect/>
          </a:stretch>
        </a:blip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057AC60-4CE2-4963-A9CD-9C7ADF65F829}">
      <dsp:nvSpPr>
        <dsp:cNvPr id="0" name=""/>
        <dsp:cNvSpPr/>
      </dsp:nvSpPr>
      <dsp:spPr>
        <a:xfrm rot="10800000">
          <a:off x="2543160" y="1614489"/>
          <a:ext cx="5472684" cy="1257304"/>
        </a:xfrm>
        <a:prstGeom prst="homePlate">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4436" tIns="95250" rIns="177800" bIns="95250" numCol="1" spcCol="1270" anchor="ctr" anchorCtr="0">
          <a:noAutofit/>
        </a:bodyPr>
        <a:lstStyle/>
        <a:p>
          <a:pPr lvl="0" algn="ctr" defTabSz="1111250">
            <a:lnSpc>
              <a:spcPct val="90000"/>
            </a:lnSpc>
            <a:spcBef>
              <a:spcPct val="0"/>
            </a:spcBef>
            <a:spcAft>
              <a:spcPct val="35000"/>
            </a:spcAft>
          </a:pPr>
          <a:r>
            <a:rPr lang="en-US" sz="2500" kern="1200" dirty="0" smtClean="0"/>
            <a:t>TITLE-ABS-KEY(</a:t>
          </a:r>
          <a:r>
            <a:rPr lang="en-US" sz="2500" b="1" kern="1200" dirty="0" smtClean="0"/>
            <a:t>asthma</a:t>
          </a:r>
          <a:r>
            <a:rPr lang="en-US" sz="2500" kern="1200" dirty="0" smtClean="0"/>
            <a:t>) AND TITLE-ABS-KEY(</a:t>
          </a:r>
          <a:r>
            <a:rPr lang="en-US" sz="2500" b="1" kern="1200" dirty="0" smtClean="0"/>
            <a:t>control</a:t>
          </a:r>
          <a:r>
            <a:rPr lang="en-US" sz="2500" kern="1200" dirty="0" smtClean="0"/>
            <a:t>) AND ABS(</a:t>
          </a:r>
          <a:r>
            <a:rPr lang="en-US" sz="2500" b="1" kern="1200" dirty="0" smtClean="0"/>
            <a:t>child</a:t>
          </a:r>
          <a:r>
            <a:rPr lang="en-US" sz="2500" kern="1200" dirty="0" smtClean="0"/>
            <a:t>)</a:t>
          </a:r>
          <a:endParaRPr lang="pt-PT" sz="2500" kern="1200" dirty="0"/>
        </a:p>
      </dsp:txBody>
      <dsp:txXfrm rot="10800000">
        <a:off x="2543160" y="1614489"/>
        <a:ext cx="5472684" cy="1257304"/>
      </dsp:txXfrm>
    </dsp:sp>
    <dsp:sp modelId="{DEB1E564-0134-4316-ADA4-B6F33DCB1688}">
      <dsp:nvSpPr>
        <dsp:cNvPr id="0" name=""/>
        <dsp:cNvSpPr/>
      </dsp:nvSpPr>
      <dsp:spPr>
        <a:xfrm>
          <a:off x="0" y="1614489"/>
          <a:ext cx="3535376" cy="1257304"/>
        </a:xfrm>
        <a:prstGeom prst="ellipse">
          <a:avLst/>
        </a:prstGeom>
        <a:blipFill rotWithShape="0">
          <a:blip xmlns:r="http://schemas.openxmlformats.org/officeDocument/2006/relationships" r:embed="rId2"/>
          <a:stretch>
            <a:fillRect/>
          </a:stretch>
        </a:blip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929EDC0-F9A9-43B3-A1FA-6DC131B4E39A}">
      <dsp:nvSpPr>
        <dsp:cNvPr id="0" name=""/>
        <dsp:cNvSpPr/>
      </dsp:nvSpPr>
      <dsp:spPr>
        <a:xfrm rot="10800000">
          <a:off x="2569411" y="3234296"/>
          <a:ext cx="5472684" cy="1257304"/>
        </a:xfrm>
        <a:prstGeom prst="homePlate">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4436" tIns="95250" rIns="177800" bIns="95250" numCol="1" spcCol="1270" anchor="ctr" anchorCtr="0">
          <a:noAutofit/>
        </a:bodyPr>
        <a:lstStyle/>
        <a:p>
          <a:pPr lvl="0" algn="ctr" defTabSz="1111250">
            <a:lnSpc>
              <a:spcPct val="90000"/>
            </a:lnSpc>
            <a:spcBef>
              <a:spcPct val="0"/>
            </a:spcBef>
            <a:spcAft>
              <a:spcPct val="35000"/>
            </a:spcAft>
          </a:pPr>
          <a:r>
            <a:rPr lang="en-US" sz="2500" kern="1200" dirty="0" smtClean="0"/>
            <a:t>Topic=(asthma) AND Topic=(control) AND Topic=(children) </a:t>
          </a:r>
          <a:endParaRPr lang="pt-PT" sz="2500" kern="1200" dirty="0"/>
        </a:p>
      </dsp:txBody>
      <dsp:txXfrm rot="10800000">
        <a:off x="2569411" y="3234296"/>
        <a:ext cx="5472684" cy="1257304"/>
      </dsp:txXfrm>
    </dsp:sp>
    <dsp:sp modelId="{70DBE957-2114-46C4-87C3-918DB8EB8D18}">
      <dsp:nvSpPr>
        <dsp:cNvPr id="0" name=""/>
        <dsp:cNvSpPr/>
      </dsp:nvSpPr>
      <dsp:spPr>
        <a:xfrm>
          <a:off x="0" y="3257556"/>
          <a:ext cx="3500939" cy="1257304"/>
        </a:xfrm>
        <a:prstGeom prst="ellipse">
          <a:avLst/>
        </a:prstGeom>
        <a:blipFill rotWithShape="0">
          <a:blip xmlns:r="http://schemas.openxmlformats.org/officeDocument/2006/relationships" r:embed="rId3"/>
          <a:stretch>
            <a:fillRect/>
          </a:stretch>
        </a:blip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B57A3CA-93BB-4AE2-8587-286B30CF7CF5}">
      <dsp:nvSpPr>
        <dsp:cNvPr id="0" name=""/>
        <dsp:cNvSpPr/>
      </dsp:nvSpPr>
      <dsp:spPr>
        <a:xfrm rot="5400000">
          <a:off x="-245635" y="246082"/>
          <a:ext cx="1637567" cy="114629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pt-PT" sz="2700" kern="1200" dirty="0" smtClean="0"/>
            <a:t>N=6034</a:t>
          </a:r>
          <a:endParaRPr lang="pt-PT" sz="2700" kern="1200" dirty="0"/>
        </a:p>
      </dsp:txBody>
      <dsp:txXfrm rot="5400000">
        <a:off x="-245635" y="246082"/>
        <a:ext cx="1637567" cy="1146297"/>
      </dsp:txXfrm>
    </dsp:sp>
    <dsp:sp modelId="{1F1B7D41-9B94-421A-A55A-5AC6678D9865}">
      <dsp:nvSpPr>
        <dsp:cNvPr id="0" name=""/>
        <dsp:cNvSpPr/>
      </dsp:nvSpPr>
      <dsp:spPr>
        <a:xfrm rot="5400000">
          <a:off x="4155739" y="-3008994"/>
          <a:ext cx="1064418" cy="708330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91160" tIns="34925" rIns="34925" bIns="34925" numCol="1" spcCol="1270" anchor="ctr" anchorCtr="0">
          <a:noAutofit/>
        </a:bodyPr>
        <a:lstStyle/>
        <a:p>
          <a:pPr marL="285750" lvl="1" indent="-285750" algn="l" defTabSz="2444750">
            <a:lnSpc>
              <a:spcPct val="90000"/>
            </a:lnSpc>
            <a:spcBef>
              <a:spcPct val="0"/>
            </a:spcBef>
            <a:spcAft>
              <a:spcPct val="15000"/>
            </a:spcAft>
            <a:buChar char="••"/>
          </a:pPr>
          <a:r>
            <a:rPr lang="pt-PT" sz="5500" b="0" kern="1200" dirty="0" err="1" smtClean="0"/>
            <a:t>Pubmed</a:t>
          </a:r>
          <a:endParaRPr lang="pt-PT" sz="5500" b="0" kern="1200" dirty="0"/>
        </a:p>
      </dsp:txBody>
      <dsp:txXfrm rot="5400000">
        <a:off x="4155739" y="-3008994"/>
        <a:ext cx="1064418" cy="7083302"/>
      </dsp:txXfrm>
    </dsp:sp>
    <dsp:sp modelId="{BC7C29E1-E76C-4C9E-AC33-B7AAF3A28379}">
      <dsp:nvSpPr>
        <dsp:cNvPr id="0" name=""/>
        <dsp:cNvSpPr/>
      </dsp:nvSpPr>
      <dsp:spPr>
        <a:xfrm rot="5400000">
          <a:off x="-245635" y="1689832"/>
          <a:ext cx="1637567" cy="114629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pt-PT" sz="2700" kern="1200" dirty="0" smtClean="0"/>
            <a:t>N=4948</a:t>
          </a:r>
          <a:endParaRPr lang="pt-PT" sz="2700" kern="1200" dirty="0"/>
        </a:p>
      </dsp:txBody>
      <dsp:txXfrm rot="5400000">
        <a:off x="-245635" y="1689832"/>
        <a:ext cx="1637567" cy="1146297"/>
      </dsp:txXfrm>
    </dsp:sp>
    <dsp:sp modelId="{833EAEBE-9925-4841-83A8-9669FEA471C9}">
      <dsp:nvSpPr>
        <dsp:cNvPr id="0" name=""/>
        <dsp:cNvSpPr/>
      </dsp:nvSpPr>
      <dsp:spPr>
        <a:xfrm rot="5400000">
          <a:off x="4152480" y="-1580678"/>
          <a:ext cx="1064418" cy="708330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91160" tIns="34925" rIns="34925" bIns="34925" numCol="1" spcCol="1270" anchor="ctr" anchorCtr="0">
          <a:noAutofit/>
        </a:bodyPr>
        <a:lstStyle/>
        <a:p>
          <a:pPr marL="285750" lvl="1" indent="-285750" algn="l" defTabSz="2444750">
            <a:lnSpc>
              <a:spcPct val="90000"/>
            </a:lnSpc>
            <a:spcBef>
              <a:spcPct val="0"/>
            </a:spcBef>
            <a:spcAft>
              <a:spcPct val="15000"/>
            </a:spcAft>
            <a:buChar char="••"/>
          </a:pPr>
          <a:r>
            <a:rPr lang="pt-PT" sz="5500" b="0" kern="1200" dirty="0" err="1" smtClean="0"/>
            <a:t>Scopus</a:t>
          </a:r>
          <a:endParaRPr lang="pt-PT" sz="5500" b="0" kern="1200" dirty="0"/>
        </a:p>
      </dsp:txBody>
      <dsp:txXfrm rot="5400000">
        <a:off x="4152480" y="-1580678"/>
        <a:ext cx="1064418" cy="7083302"/>
      </dsp:txXfrm>
    </dsp:sp>
    <dsp:sp modelId="{4C2FE174-EF76-49C2-AC45-298BA6F17F9B}">
      <dsp:nvSpPr>
        <dsp:cNvPr id="0" name=""/>
        <dsp:cNvSpPr/>
      </dsp:nvSpPr>
      <dsp:spPr>
        <a:xfrm rot="5400000">
          <a:off x="-245635" y="3133582"/>
          <a:ext cx="1637567" cy="114629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pt-PT" sz="2700" kern="1200" dirty="0" smtClean="0"/>
            <a:t>N=3587</a:t>
          </a:r>
          <a:endParaRPr lang="pt-PT" sz="2700" kern="1200" dirty="0"/>
        </a:p>
      </dsp:txBody>
      <dsp:txXfrm rot="5400000">
        <a:off x="-245635" y="3133582"/>
        <a:ext cx="1637567" cy="1146297"/>
      </dsp:txXfrm>
    </dsp:sp>
    <dsp:sp modelId="{B143392D-47C6-4626-A34A-31215A31C978}">
      <dsp:nvSpPr>
        <dsp:cNvPr id="0" name=""/>
        <dsp:cNvSpPr/>
      </dsp:nvSpPr>
      <dsp:spPr>
        <a:xfrm rot="5400000">
          <a:off x="4155739" y="-109072"/>
          <a:ext cx="1064418" cy="708330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91160" tIns="34925" rIns="34925" bIns="34925" numCol="1" spcCol="1270" anchor="ctr" anchorCtr="0">
          <a:noAutofit/>
        </a:bodyPr>
        <a:lstStyle/>
        <a:p>
          <a:pPr marL="285750" lvl="1" indent="-285750" algn="l" defTabSz="2444750">
            <a:lnSpc>
              <a:spcPct val="90000"/>
            </a:lnSpc>
            <a:spcBef>
              <a:spcPct val="0"/>
            </a:spcBef>
            <a:spcAft>
              <a:spcPct val="15000"/>
            </a:spcAft>
            <a:buChar char="••"/>
          </a:pPr>
          <a:r>
            <a:rPr lang="pt-PT" sz="5500" b="0" kern="1200" dirty="0" smtClean="0"/>
            <a:t>ISI Web of </a:t>
          </a:r>
          <a:r>
            <a:rPr lang="pt-PT" sz="5500" b="0" kern="1200" dirty="0" err="1" smtClean="0"/>
            <a:t>Knowledge</a:t>
          </a:r>
          <a:endParaRPr lang="pt-PT" sz="5500" b="0" kern="1200" dirty="0"/>
        </a:p>
      </dsp:txBody>
      <dsp:txXfrm rot="5400000">
        <a:off x="4155739" y="-109072"/>
        <a:ext cx="1064418" cy="7083302"/>
      </dsp:txXfrm>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PT"/>
          </a:p>
        </p:txBody>
      </p:sp>
      <p:sp>
        <p:nvSpPr>
          <p:cNvPr id="3" name="Marcador de Posição da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0114E90-E7FA-4956-8F11-7FCBEF4A2805}" type="datetimeFigureOut">
              <a:rPr lang="pt-PT" smtClean="0"/>
              <a:pPr/>
              <a:t>09-06-2010</a:t>
            </a:fld>
            <a:endParaRPr lang="pt-PT"/>
          </a:p>
        </p:txBody>
      </p:sp>
      <p:sp>
        <p:nvSpPr>
          <p:cNvPr id="4" name="Marcador de Posição do Rodapé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pt-PT"/>
          </a:p>
        </p:txBody>
      </p:sp>
      <p:sp>
        <p:nvSpPr>
          <p:cNvPr id="5" name="Marcador de Posição do Número do Diapositivo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2066425-5C6B-4049-B6D0-A4FE6A928CAA}" type="slidenum">
              <a:rPr lang="pt-PT" smtClean="0"/>
              <a:pPr/>
              <a:t>‹nº›</a:t>
            </a:fld>
            <a:endParaRPr lang="pt-PT"/>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PT"/>
          </a:p>
        </p:txBody>
      </p:sp>
      <p:sp>
        <p:nvSpPr>
          <p:cNvPr id="3" name="Marcador de Posição d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70C038-6A11-4D74-9CE5-1610BE919ED2}" type="datetimeFigureOut">
              <a:rPr lang="pt-PT" smtClean="0"/>
              <a:pPr/>
              <a:t>09-06-2010</a:t>
            </a:fld>
            <a:endParaRPr lang="pt-PT"/>
          </a:p>
        </p:txBody>
      </p:sp>
      <p:sp>
        <p:nvSpPr>
          <p:cNvPr id="4" name="Marcador de Posição da Imagem do Diapositivo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PT"/>
          </a:p>
        </p:txBody>
      </p:sp>
      <p:sp>
        <p:nvSpPr>
          <p:cNvPr id="5" name="Marcador de Posição de Nota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6" name="Marcador de Posição do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PT"/>
          </a:p>
        </p:txBody>
      </p:sp>
      <p:sp>
        <p:nvSpPr>
          <p:cNvPr id="7" name="Marcador de Posição do Número do Diapositivo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AFFB03-60D2-4372-9AA6-7B96FAEBABC7}" type="slidenum">
              <a:rPr lang="pt-PT" smtClean="0"/>
              <a:pPr/>
              <a:t>‹nº›</a:t>
            </a:fld>
            <a:endParaRPr lang="pt-P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93AFFB03-60D2-4372-9AA6-7B96FAEBABC7}" type="slidenum">
              <a:rPr lang="pt-PT" smtClean="0"/>
              <a:pPr/>
              <a:t>1</a:t>
            </a:fld>
            <a:endParaRPr lang="pt-PT"/>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93AFFB03-60D2-4372-9AA6-7B96FAEBABC7}" type="slidenum">
              <a:rPr lang="pt-PT" smtClean="0"/>
              <a:pPr/>
              <a:t>10</a:t>
            </a:fld>
            <a:endParaRPr lang="pt-PT"/>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93AFFB03-60D2-4372-9AA6-7B96FAEBABC7}" type="slidenum">
              <a:rPr lang="pt-PT" smtClean="0"/>
              <a:pPr/>
              <a:t>11</a:t>
            </a:fld>
            <a:endParaRPr lang="pt-PT"/>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93AFFB03-60D2-4372-9AA6-7B96FAEBABC7}" type="slidenum">
              <a:rPr lang="pt-PT" smtClean="0"/>
              <a:pPr/>
              <a:t>12</a:t>
            </a:fld>
            <a:endParaRPr lang="pt-PT"/>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dirty="0"/>
          </a:p>
        </p:txBody>
      </p:sp>
      <p:sp>
        <p:nvSpPr>
          <p:cNvPr id="4" name="Marcador de Posição do Número do Diapositivo 3"/>
          <p:cNvSpPr>
            <a:spLocks noGrp="1"/>
          </p:cNvSpPr>
          <p:nvPr>
            <p:ph type="sldNum" sz="quarter" idx="10"/>
          </p:nvPr>
        </p:nvSpPr>
        <p:spPr/>
        <p:txBody>
          <a:bodyPr/>
          <a:lstStyle/>
          <a:p>
            <a:fld id="{93AFFB03-60D2-4372-9AA6-7B96FAEBABC7}" type="slidenum">
              <a:rPr lang="pt-PT" smtClean="0"/>
              <a:pPr/>
              <a:t>13</a:t>
            </a:fld>
            <a:endParaRPr lang="pt-PT"/>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dirty="0"/>
          </a:p>
        </p:txBody>
      </p:sp>
      <p:sp>
        <p:nvSpPr>
          <p:cNvPr id="4" name="Marcador de Posição do Número do Diapositivo 3"/>
          <p:cNvSpPr>
            <a:spLocks noGrp="1"/>
          </p:cNvSpPr>
          <p:nvPr>
            <p:ph type="sldNum" sz="quarter" idx="10"/>
          </p:nvPr>
        </p:nvSpPr>
        <p:spPr/>
        <p:txBody>
          <a:bodyPr/>
          <a:lstStyle/>
          <a:p>
            <a:fld id="{93AFFB03-60D2-4372-9AA6-7B96FAEBABC7}" type="slidenum">
              <a:rPr lang="pt-PT" smtClean="0"/>
              <a:pPr/>
              <a:t>14</a:t>
            </a:fld>
            <a:endParaRPr lang="pt-PT"/>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93AFFB03-60D2-4372-9AA6-7B96FAEBABC7}" type="slidenum">
              <a:rPr lang="pt-PT" smtClean="0"/>
              <a:pPr/>
              <a:t>15</a:t>
            </a:fld>
            <a:endParaRPr lang="pt-PT"/>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93AFFB03-60D2-4372-9AA6-7B96FAEBABC7}" type="slidenum">
              <a:rPr lang="pt-PT" smtClean="0"/>
              <a:pPr/>
              <a:t>16</a:t>
            </a:fld>
            <a:endParaRPr lang="pt-PT"/>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93AFFB03-60D2-4372-9AA6-7B96FAEBABC7}" type="slidenum">
              <a:rPr lang="pt-PT" smtClean="0"/>
              <a:pPr/>
              <a:t>17</a:t>
            </a:fld>
            <a:endParaRPr lang="pt-PT"/>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93AFFB03-60D2-4372-9AA6-7B96FAEBABC7}" type="slidenum">
              <a:rPr lang="pt-PT" smtClean="0"/>
              <a:pPr/>
              <a:t>18</a:t>
            </a:fld>
            <a:endParaRPr lang="pt-PT"/>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93AFFB03-60D2-4372-9AA6-7B96FAEBABC7}" type="slidenum">
              <a:rPr lang="pt-PT" smtClean="0"/>
              <a:pPr/>
              <a:t>19</a:t>
            </a:fld>
            <a:endParaRPr lang="pt-P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93AFFB03-60D2-4372-9AA6-7B96FAEBABC7}" type="slidenum">
              <a:rPr lang="pt-PT" smtClean="0"/>
              <a:pPr/>
              <a:t>2</a:t>
            </a:fld>
            <a:endParaRPr lang="pt-PT"/>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93AFFB03-60D2-4372-9AA6-7B96FAEBABC7}" type="slidenum">
              <a:rPr lang="pt-PT" smtClean="0"/>
              <a:pPr/>
              <a:t>20</a:t>
            </a:fld>
            <a:endParaRPr lang="pt-PT"/>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93AFFB03-60D2-4372-9AA6-7B96FAEBABC7}" type="slidenum">
              <a:rPr lang="pt-PT" smtClean="0"/>
              <a:pPr/>
              <a:t>23</a:t>
            </a:fld>
            <a:endParaRPr lang="pt-PT"/>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93AFFB03-60D2-4372-9AA6-7B96FAEBABC7}" type="slidenum">
              <a:rPr lang="pt-PT" smtClean="0"/>
              <a:pPr/>
              <a:t>24</a:t>
            </a:fld>
            <a:endParaRPr lang="pt-PT"/>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93AFFB03-60D2-4372-9AA6-7B96FAEBABC7}" type="slidenum">
              <a:rPr lang="pt-PT" smtClean="0"/>
              <a:pPr/>
              <a:t>25</a:t>
            </a:fld>
            <a:endParaRPr lang="pt-PT"/>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93AFFB03-60D2-4372-9AA6-7B96FAEBABC7}" type="slidenum">
              <a:rPr lang="pt-PT" smtClean="0"/>
              <a:pPr/>
              <a:t>26</a:t>
            </a:fld>
            <a:endParaRPr lang="pt-PT"/>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93AFFB03-60D2-4372-9AA6-7B96FAEBABC7}" type="slidenum">
              <a:rPr lang="pt-PT" smtClean="0"/>
              <a:pPr/>
              <a:t>27</a:t>
            </a:fld>
            <a:endParaRPr lang="pt-PT"/>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93AFFB03-60D2-4372-9AA6-7B96FAEBABC7}" type="slidenum">
              <a:rPr lang="pt-PT" smtClean="0"/>
              <a:pPr/>
              <a:t>28</a:t>
            </a:fld>
            <a:endParaRPr lang="pt-PT"/>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93AFFB03-60D2-4372-9AA6-7B96FAEBABC7}" type="slidenum">
              <a:rPr lang="pt-PT" smtClean="0"/>
              <a:pPr/>
              <a:t>29</a:t>
            </a:fld>
            <a:endParaRPr lang="pt-PT"/>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93AFFB03-60D2-4372-9AA6-7B96FAEBABC7}" type="slidenum">
              <a:rPr lang="pt-PT" smtClean="0"/>
              <a:pPr/>
              <a:t>30</a:t>
            </a:fld>
            <a:endParaRPr lang="pt-P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93AFFB03-60D2-4372-9AA6-7B96FAEBABC7}" type="slidenum">
              <a:rPr lang="pt-PT" smtClean="0"/>
              <a:pPr/>
              <a:t>3</a:t>
            </a:fld>
            <a:endParaRPr lang="pt-PT"/>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93AFFB03-60D2-4372-9AA6-7B96FAEBABC7}" type="slidenum">
              <a:rPr lang="pt-PT" smtClean="0"/>
              <a:pPr/>
              <a:t>4</a:t>
            </a:fld>
            <a:endParaRPr lang="pt-P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93AFFB03-60D2-4372-9AA6-7B96FAEBABC7}" type="slidenum">
              <a:rPr lang="pt-PT" smtClean="0"/>
              <a:pPr/>
              <a:t>5</a:t>
            </a:fld>
            <a:endParaRPr lang="pt-PT"/>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93AFFB03-60D2-4372-9AA6-7B96FAEBABC7}" type="slidenum">
              <a:rPr lang="pt-PT" smtClean="0"/>
              <a:pPr/>
              <a:t>6</a:t>
            </a:fld>
            <a:endParaRPr lang="pt-P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93AFFB03-60D2-4372-9AA6-7B96FAEBABC7}" type="slidenum">
              <a:rPr lang="pt-PT" smtClean="0"/>
              <a:pPr/>
              <a:t>7</a:t>
            </a:fld>
            <a:endParaRPr lang="pt-PT"/>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93AFFB03-60D2-4372-9AA6-7B96FAEBABC7}" type="slidenum">
              <a:rPr lang="pt-PT" smtClean="0"/>
              <a:pPr/>
              <a:t>8</a:t>
            </a:fld>
            <a:endParaRPr lang="pt-PT"/>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4" name="Marcador de Posição do Número do Diapositivo 3"/>
          <p:cNvSpPr>
            <a:spLocks noGrp="1"/>
          </p:cNvSpPr>
          <p:nvPr>
            <p:ph type="sldNum" sz="quarter" idx="10"/>
          </p:nvPr>
        </p:nvSpPr>
        <p:spPr/>
        <p:txBody>
          <a:bodyPr/>
          <a:lstStyle/>
          <a:p>
            <a:fld id="{93AFFB03-60D2-4372-9AA6-7B96FAEBABC7}" type="slidenum">
              <a:rPr lang="pt-PT" smtClean="0"/>
              <a:pPr/>
              <a:t>9</a:t>
            </a:fld>
            <a:endParaRPr lang="pt-P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PT" smtClean="0"/>
              <a:t>Clique para editar o estilo</a:t>
            </a:r>
            <a:endParaRPr lang="pt-PT"/>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PT" smtClean="0"/>
              <a:t>Faça clique para editar o estilo</a:t>
            </a:r>
            <a:endParaRPr lang="pt-PT"/>
          </a:p>
        </p:txBody>
      </p:sp>
      <p:sp>
        <p:nvSpPr>
          <p:cNvPr id="4" name="Marcador de Posição da Data 3"/>
          <p:cNvSpPr>
            <a:spLocks noGrp="1"/>
          </p:cNvSpPr>
          <p:nvPr>
            <p:ph type="dt" sz="half" idx="10"/>
          </p:nvPr>
        </p:nvSpPr>
        <p:spPr/>
        <p:txBody>
          <a:bodyPr/>
          <a:lstStyle/>
          <a:p>
            <a:fld id="{B32D4755-D986-40C3-9DAE-E708E766AD33}" type="datetimeFigureOut">
              <a:rPr lang="pt-PT" smtClean="0"/>
              <a:pPr/>
              <a:t>09-06-2010</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BE401D00-1C48-4F09-801D-7377E94DF728}" type="slidenum">
              <a:rPr lang="pt-PT" smtClean="0"/>
              <a:pPr/>
              <a:t>‹nº›</a:t>
            </a:fld>
            <a:endParaRPr lang="pt-P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Texto Vertical 2"/>
          <p:cNvSpPr>
            <a:spLocks noGrp="1"/>
          </p:cNvSpPr>
          <p:nvPr>
            <p:ph type="body" orient="vert" idx="1"/>
          </p:nvPr>
        </p:nvSpPr>
        <p:spPr/>
        <p:txBody>
          <a:bodyPr vert="eaVert"/>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10"/>
          </p:nvPr>
        </p:nvSpPr>
        <p:spPr/>
        <p:txBody>
          <a:bodyPr/>
          <a:lstStyle/>
          <a:p>
            <a:fld id="{B32D4755-D986-40C3-9DAE-E708E766AD33}" type="datetimeFigureOut">
              <a:rPr lang="pt-PT" smtClean="0"/>
              <a:pPr/>
              <a:t>09-06-2010</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BE401D00-1C48-4F09-801D-7377E94DF728}" type="slidenum">
              <a:rPr lang="pt-PT" smtClean="0"/>
              <a:pPr/>
              <a:t>‹nº›</a:t>
            </a:fld>
            <a:endParaRPr lang="pt-P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PT" smtClean="0"/>
              <a:t>Clique para editar o estilo</a:t>
            </a:r>
            <a:endParaRPr lang="pt-PT"/>
          </a:p>
        </p:txBody>
      </p:sp>
      <p:sp>
        <p:nvSpPr>
          <p:cNvPr id="3" name="Marcador de Posição de Texto Vertical 2"/>
          <p:cNvSpPr>
            <a:spLocks noGrp="1"/>
          </p:cNvSpPr>
          <p:nvPr>
            <p:ph type="body" orient="vert" idx="1"/>
          </p:nvPr>
        </p:nvSpPr>
        <p:spPr>
          <a:xfrm>
            <a:off x="457200" y="274638"/>
            <a:ext cx="6019800" cy="5851525"/>
          </a:xfrm>
        </p:spPr>
        <p:txBody>
          <a:bodyPr vert="eaVert"/>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10"/>
          </p:nvPr>
        </p:nvSpPr>
        <p:spPr/>
        <p:txBody>
          <a:bodyPr/>
          <a:lstStyle/>
          <a:p>
            <a:fld id="{B32D4755-D986-40C3-9DAE-E708E766AD33}" type="datetimeFigureOut">
              <a:rPr lang="pt-PT" smtClean="0"/>
              <a:pPr/>
              <a:t>09-06-2010</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BE401D00-1C48-4F09-801D-7377E94DF728}" type="slidenum">
              <a:rPr lang="pt-PT" smtClean="0"/>
              <a:pPr/>
              <a:t>‹nº›</a:t>
            </a:fld>
            <a:endParaRPr lang="pt-P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Conteúdo 2"/>
          <p:cNvSpPr>
            <a:spLocks noGrp="1"/>
          </p:cNvSpPr>
          <p:nvPr>
            <p:ph idx="1"/>
          </p:nvPr>
        </p:nvSpPr>
        <p:spPr/>
        <p:txBody>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10"/>
          </p:nvPr>
        </p:nvSpPr>
        <p:spPr/>
        <p:txBody>
          <a:bodyPr/>
          <a:lstStyle/>
          <a:p>
            <a:fld id="{B32D4755-D986-40C3-9DAE-E708E766AD33}" type="datetimeFigureOut">
              <a:rPr lang="pt-PT" smtClean="0"/>
              <a:pPr/>
              <a:t>09-06-2010</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BE401D00-1C48-4F09-801D-7377E94DF728}" type="slidenum">
              <a:rPr lang="pt-PT" smtClean="0"/>
              <a:pPr/>
              <a:t>‹nº›</a:t>
            </a:fld>
            <a:endParaRPr lang="pt-P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PT" smtClean="0"/>
              <a:t>Clique para editar o estilo</a:t>
            </a:r>
            <a:endParaRPr lang="pt-PT"/>
          </a:p>
        </p:txBody>
      </p:sp>
      <p:sp>
        <p:nvSpPr>
          <p:cNvPr id="3" name="Marcador de Posição do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smtClean="0"/>
              <a:t>Clique para editar os estilos</a:t>
            </a:r>
          </a:p>
        </p:txBody>
      </p:sp>
      <p:sp>
        <p:nvSpPr>
          <p:cNvPr id="4" name="Marcador de Posição da Data 3"/>
          <p:cNvSpPr>
            <a:spLocks noGrp="1"/>
          </p:cNvSpPr>
          <p:nvPr>
            <p:ph type="dt" sz="half" idx="10"/>
          </p:nvPr>
        </p:nvSpPr>
        <p:spPr/>
        <p:txBody>
          <a:bodyPr/>
          <a:lstStyle/>
          <a:p>
            <a:fld id="{B32D4755-D986-40C3-9DAE-E708E766AD33}" type="datetimeFigureOut">
              <a:rPr lang="pt-PT" smtClean="0"/>
              <a:pPr/>
              <a:t>09-06-2010</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BE401D00-1C48-4F09-801D-7377E94DF728}" type="slidenum">
              <a:rPr lang="pt-PT" smtClean="0"/>
              <a:pPr/>
              <a:t>‹nº›</a:t>
            </a:fld>
            <a:endParaRPr lang="pt-P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e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5" name="Marcador de Posição da Data 4"/>
          <p:cNvSpPr>
            <a:spLocks noGrp="1"/>
          </p:cNvSpPr>
          <p:nvPr>
            <p:ph type="dt" sz="half" idx="10"/>
          </p:nvPr>
        </p:nvSpPr>
        <p:spPr/>
        <p:txBody>
          <a:bodyPr/>
          <a:lstStyle/>
          <a:p>
            <a:fld id="{B32D4755-D986-40C3-9DAE-E708E766AD33}" type="datetimeFigureOut">
              <a:rPr lang="pt-PT" smtClean="0"/>
              <a:pPr/>
              <a:t>09-06-2010</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BE401D00-1C48-4F09-801D-7377E94DF728}" type="slidenum">
              <a:rPr lang="pt-PT" smtClean="0"/>
              <a:pPr/>
              <a:t>‹nº›</a:t>
            </a:fld>
            <a:endParaRPr lang="pt-P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PT" smtClean="0"/>
              <a:t>Clique para editar o estilo</a:t>
            </a:r>
            <a:endParaRPr lang="pt-PT"/>
          </a:p>
        </p:txBody>
      </p:sp>
      <p:sp>
        <p:nvSpPr>
          <p:cNvPr id="3" name="Marcador de Posição do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a:t>
            </a:r>
          </a:p>
        </p:txBody>
      </p:sp>
      <p:sp>
        <p:nvSpPr>
          <p:cNvPr id="4" name="Marcador de Posição de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5" name="Marcador de Posição do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a:t>
            </a:r>
          </a:p>
        </p:txBody>
      </p:sp>
      <p:sp>
        <p:nvSpPr>
          <p:cNvPr id="6" name="Marcador de Posição de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7" name="Marcador de Posição da Data 6"/>
          <p:cNvSpPr>
            <a:spLocks noGrp="1"/>
          </p:cNvSpPr>
          <p:nvPr>
            <p:ph type="dt" sz="half" idx="10"/>
          </p:nvPr>
        </p:nvSpPr>
        <p:spPr/>
        <p:txBody>
          <a:bodyPr/>
          <a:lstStyle/>
          <a:p>
            <a:fld id="{B32D4755-D986-40C3-9DAE-E708E766AD33}" type="datetimeFigureOut">
              <a:rPr lang="pt-PT" smtClean="0"/>
              <a:pPr/>
              <a:t>09-06-2010</a:t>
            </a:fld>
            <a:endParaRPr lang="pt-PT"/>
          </a:p>
        </p:txBody>
      </p:sp>
      <p:sp>
        <p:nvSpPr>
          <p:cNvPr id="8" name="Marcador de Posição do Rodapé 7"/>
          <p:cNvSpPr>
            <a:spLocks noGrp="1"/>
          </p:cNvSpPr>
          <p:nvPr>
            <p:ph type="ftr" sz="quarter" idx="11"/>
          </p:nvPr>
        </p:nvSpPr>
        <p:spPr/>
        <p:txBody>
          <a:bodyPr/>
          <a:lstStyle/>
          <a:p>
            <a:endParaRPr lang="pt-PT"/>
          </a:p>
        </p:txBody>
      </p:sp>
      <p:sp>
        <p:nvSpPr>
          <p:cNvPr id="9" name="Marcador de Posição do Número do Diapositivo 8"/>
          <p:cNvSpPr>
            <a:spLocks noGrp="1"/>
          </p:cNvSpPr>
          <p:nvPr>
            <p:ph type="sldNum" sz="quarter" idx="12"/>
          </p:nvPr>
        </p:nvSpPr>
        <p:spPr/>
        <p:txBody>
          <a:bodyPr/>
          <a:lstStyle/>
          <a:p>
            <a:fld id="{BE401D00-1C48-4F09-801D-7377E94DF728}" type="slidenum">
              <a:rPr lang="pt-PT" smtClean="0"/>
              <a:pPr/>
              <a:t>‹nº›</a:t>
            </a:fld>
            <a:endParaRPr lang="pt-P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a Data 2"/>
          <p:cNvSpPr>
            <a:spLocks noGrp="1"/>
          </p:cNvSpPr>
          <p:nvPr>
            <p:ph type="dt" sz="half" idx="10"/>
          </p:nvPr>
        </p:nvSpPr>
        <p:spPr/>
        <p:txBody>
          <a:bodyPr/>
          <a:lstStyle/>
          <a:p>
            <a:fld id="{B32D4755-D986-40C3-9DAE-E708E766AD33}" type="datetimeFigureOut">
              <a:rPr lang="pt-PT" smtClean="0"/>
              <a:pPr/>
              <a:t>09-06-2010</a:t>
            </a:fld>
            <a:endParaRPr lang="pt-PT"/>
          </a:p>
        </p:txBody>
      </p:sp>
      <p:sp>
        <p:nvSpPr>
          <p:cNvPr id="4" name="Marcador de Posição do Rodapé 3"/>
          <p:cNvSpPr>
            <a:spLocks noGrp="1"/>
          </p:cNvSpPr>
          <p:nvPr>
            <p:ph type="ftr" sz="quarter" idx="11"/>
          </p:nvPr>
        </p:nvSpPr>
        <p:spPr/>
        <p:txBody>
          <a:bodyPr/>
          <a:lstStyle/>
          <a:p>
            <a:endParaRPr lang="pt-PT"/>
          </a:p>
        </p:txBody>
      </p:sp>
      <p:sp>
        <p:nvSpPr>
          <p:cNvPr id="5" name="Marcador de Posição do Número do Diapositivo 4"/>
          <p:cNvSpPr>
            <a:spLocks noGrp="1"/>
          </p:cNvSpPr>
          <p:nvPr>
            <p:ph type="sldNum" sz="quarter" idx="12"/>
          </p:nvPr>
        </p:nvSpPr>
        <p:spPr/>
        <p:txBody>
          <a:bodyPr/>
          <a:lstStyle/>
          <a:p>
            <a:fld id="{BE401D00-1C48-4F09-801D-7377E94DF728}" type="slidenum">
              <a:rPr lang="pt-PT" smtClean="0"/>
              <a:pPr/>
              <a:t>‹nº›</a:t>
            </a:fld>
            <a:endParaRPr lang="pt-P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p:cNvSpPr>
            <a:spLocks noGrp="1"/>
          </p:cNvSpPr>
          <p:nvPr>
            <p:ph type="dt" sz="half" idx="10"/>
          </p:nvPr>
        </p:nvSpPr>
        <p:spPr/>
        <p:txBody>
          <a:bodyPr/>
          <a:lstStyle/>
          <a:p>
            <a:fld id="{B32D4755-D986-40C3-9DAE-E708E766AD33}" type="datetimeFigureOut">
              <a:rPr lang="pt-PT" smtClean="0"/>
              <a:pPr/>
              <a:t>09-06-2010</a:t>
            </a:fld>
            <a:endParaRPr lang="pt-PT"/>
          </a:p>
        </p:txBody>
      </p:sp>
      <p:sp>
        <p:nvSpPr>
          <p:cNvPr id="3" name="Marcador de Posição do Rodapé 2"/>
          <p:cNvSpPr>
            <a:spLocks noGrp="1"/>
          </p:cNvSpPr>
          <p:nvPr>
            <p:ph type="ftr" sz="quarter" idx="11"/>
          </p:nvPr>
        </p:nvSpPr>
        <p:spPr/>
        <p:txBody>
          <a:bodyPr/>
          <a:lstStyle/>
          <a:p>
            <a:endParaRPr lang="pt-PT"/>
          </a:p>
        </p:txBody>
      </p:sp>
      <p:sp>
        <p:nvSpPr>
          <p:cNvPr id="4" name="Marcador de Posição do Número do Diapositivo 3"/>
          <p:cNvSpPr>
            <a:spLocks noGrp="1"/>
          </p:cNvSpPr>
          <p:nvPr>
            <p:ph type="sldNum" sz="quarter" idx="12"/>
          </p:nvPr>
        </p:nvSpPr>
        <p:spPr/>
        <p:txBody>
          <a:bodyPr/>
          <a:lstStyle/>
          <a:p>
            <a:fld id="{BE401D00-1C48-4F09-801D-7377E94DF728}" type="slidenum">
              <a:rPr lang="pt-PT" smtClean="0"/>
              <a:pPr/>
              <a:t>‹nº›</a:t>
            </a:fld>
            <a:endParaRPr lang="pt-P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PT" smtClean="0"/>
              <a:t>Clique para editar o estilo</a:t>
            </a:r>
            <a:endParaRPr lang="pt-PT"/>
          </a:p>
        </p:txBody>
      </p:sp>
      <p:sp>
        <p:nvSpPr>
          <p:cNvPr id="3" name="Marcador de Posição de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o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a:t>
            </a:r>
          </a:p>
        </p:txBody>
      </p:sp>
      <p:sp>
        <p:nvSpPr>
          <p:cNvPr id="5" name="Marcador de Posição da Data 4"/>
          <p:cNvSpPr>
            <a:spLocks noGrp="1"/>
          </p:cNvSpPr>
          <p:nvPr>
            <p:ph type="dt" sz="half" idx="10"/>
          </p:nvPr>
        </p:nvSpPr>
        <p:spPr/>
        <p:txBody>
          <a:bodyPr/>
          <a:lstStyle/>
          <a:p>
            <a:fld id="{B32D4755-D986-40C3-9DAE-E708E766AD33}" type="datetimeFigureOut">
              <a:rPr lang="pt-PT" smtClean="0"/>
              <a:pPr/>
              <a:t>09-06-2010</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BE401D00-1C48-4F09-801D-7377E94DF728}" type="slidenum">
              <a:rPr lang="pt-PT" smtClean="0"/>
              <a:pPr/>
              <a:t>‹nº›</a:t>
            </a:fld>
            <a:endParaRPr lang="pt-P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PT" smtClean="0"/>
              <a:t>Clique para editar o estilo</a:t>
            </a:r>
            <a:endParaRPr lang="pt-PT"/>
          </a:p>
        </p:txBody>
      </p:sp>
      <p:sp>
        <p:nvSpPr>
          <p:cNvPr id="3" name="Marcador de Posição d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PT"/>
          </a:p>
        </p:txBody>
      </p:sp>
      <p:sp>
        <p:nvSpPr>
          <p:cNvPr id="4" name="Marcador de Posição do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a:t>
            </a:r>
          </a:p>
        </p:txBody>
      </p:sp>
      <p:sp>
        <p:nvSpPr>
          <p:cNvPr id="5" name="Marcador de Posição da Data 4"/>
          <p:cNvSpPr>
            <a:spLocks noGrp="1"/>
          </p:cNvSpPr>
          <p:nvPr>
            <p:ph type="dt" sz="half" idx="10"/>
          </p:nvPr>
        </p:nvSpPr>
        <p:spPr/>
        <p:txBody>
          <a:bodyPr/>
          <a:lstStyle/>
          <a:p>
            <a:fld id="{B32D4755-D986-40C3-9DAE-E708E766AD33}" type="datetimeFigureOut">
              <a:rPr lang="pt-PT" smtClean="0"/>
              <a:pPr/>
              <a:t>09-06-2010</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BE401D00-1C48-4F09-801D-7377E94DF728}" type="slidenum">
              <a:rPr lang="pt-PT" smtClean="0"/>
              <a:pPr/>
              <a:t>‹nº›</a:t>
            </a:fld>
            <a:endParaRPr lang="pt-P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PT" smtClean="0"/>
              <a:t>Clique para editar o estilo</a:t>
            </a:r>
            <a:endParaRPr lang="pt-PT"/>
          </a:p>
        </p:txBody>
      </p:sp>
      <p:sp>
        <p:nvSpPr>
          <p:cNvPr id="3" name="Marcador de Posição do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2D4755-D986-40C3-9DAE-E708E766AD33}" type="datetimeFigureOut">
              <a:rPr lang="pt-PT" smtClean="0"/>
              <a:pPr/>
              <a:t>09-06-2010</a:t>
            </a:fld>
            <a:endParaRPr lang="pt-PT"/>
          </a:p>
        </p:txBody>
      </p:sp>
      <p:sp>
        <p:nvSpPr>
          <p:cNvPr id="5" name="Marcador de Posição do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PT"/>
          </a:p>
        </p:txBody>
      </p:sp>
      <p:sp>
        <p:nvSpPr>
          <p:cNvPr id="6" name="Marcador de Posição do Número do Diapositivo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401D00-1C48-4F09-801D-7377E94DF728}" type="slidenum">
              <a:rPr lang="pt-PT" smtClean="0"/>
              <a:pPr/>
              <a:t>‹nº›</a:t>
            </a:fld>
            <a:endParaRPr lang="pt-PT"/>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slide" Target="slide14.xml"/><Relationship Id="rId4" Type="http://schemas.openxmlformats.org/officeDocument/2006/relationships/slide" Target="slide13.xml"/></Relationships>
</file>

<file path=ppt/slides/_rels/slide12.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8" Type="http://schemas.openxmlformats.org/officeDocument/2006/relationships/slide" Target="slide11.xml"/><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slide" Target="slide28.xml"/><Relationship Id="rId13" Type="http://schemas.openxmlformats.org/officeDocument/2006/relationships/slide" Target="slide30.xml"/><Relationship Id="rId3" Type="http://schemas.openxmlformats.org/officeDocument/2006/relationships/image" Target="../media/image15.jpeg"/><Relationship Id="rId7" Type="http://schemas.openxmlformats.org/officeDocument/2006/relationships/image" Target="../media/image17.gif"/><Relationship Id="rId12" Type="http://schemas.openxmlformats.org/officeDocument/2006/relationships/image" Target="../media/image20.gif"/><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slide" Target="slide29.xml"/><Relationship Id="rId11" Type="http://schemas.openxmlformats.org/officeDocument/2006/relationships/slide" Target="slide24.xml"/><Relationship Id="rId5" Type="http://schemas.openxmlformats.org/officeDocument/2006/relationships/image" Target="../media/image16.jpeg"/><Relationship Id="rId10" Type="http://schemas.openxmlformats.org/officeDocument/2006/relationships/image" Target="../media/image19.gif"/><Relationship Id="rId4" Type="http://schemas.openxmlformats.org/officeDocument/2006/relationships/slide" Target="slide26.xml"/><Relationship Id="rId9" Type="http://schemas.openxmlformats.org/officeDocument/2006/relationships/image" Target="../media/image18.jpeg"/></Relationships>
</file>

<file path=ppt/slides/_rels/slide2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slide" Target="slide23.xm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2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slide" Target="slide23.xm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28.xml.rels><?xml version="1.0" encoding="UTF-8" standalone="yes"?>
<Relationships xmlns="http://schemas.openxmlformats.org/package/2006/relationships"><Relationship Id="rId3" Type="http://schemas.openxmlformats.org/officeDocument/2006/relationships/slide" Target="slide23.xm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29.xml.rels><?xml version="1.0" encoding="UTF-8" standalone="yes"?>
<Relationships xmlns="http://schemas.openxmlformats.org/package/2006/relationships"><Relationship Id="rId3" Type="http://schemas.openxmlformats.org/officeDocument/2006/relationships/slide" Target="slide23.xm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714348" y="500042"/>
            <a:ext cx="7772400" cy="1470025"/>
          </a:xfrm>
        </p:spPr>
        <p:txBody>
          <a:bodyPr>
            <a:normAutofit/>
          </a:bodyPr>
          <a:lstStyle/>
          <a:p>
            <a:r>
              <a:rPr lang="pt-PT" sz="2400" b="1" dirty="0" err="1" smtClean="0">
                <a:effectLst>
                  <a:outerShdw blurRad="38100" dist="38100" dir="2700000" algn="tl">
                    <a:srgbClr val="000000">
                      <a:alpha val="43137"/>
                    </a:srgbClr>
                  </a:outerShdw>
                </a:effectLst>
                <a:latin typeface="Cambria" pitchFamily="18" charset="0"/>
                <a:cs typeface="Arial" pitchFamily="34" charset="0"/>
              </a:rPr>
              <a:t>Medicine</a:t>
            </a:r>
            <a:r>
              <a:rPr lang="pt-PT" sz="2400" b="1" dirty="0" smtClean="0">
                <a:effectLst>
                  <a:outerShdw blurRad="38100" dist="38100" dir="2700000" algn="tl">
                    <a:srgbClr val="000000">
                      <a:alpha val="43137"/>
                    </a:srgbClr>
                  </a:outerShdw>
                </a:effectLst>
                <a:latin typeface="Cambria" pitchFamily="18" charset="0"/>
                <a:cs typeface="Arial" pitchFamily="34" charset="0"/>
              </a:rPr>
              <a:t> </a:t>
            </a:r>
            <a:r>
              <a:rPr lang="pt-PT" sz="2400" b="1" dirty="0" err="1">
                <a:effectLst>
                  <a:outerShdw blurRad="38100" dist="38100" dir="2700000" algn="tl">
                    <a:srgbClr val="000000">
                      <a:alpha val="43137"/>
                    </a:srgbClr>
                  </a:outerShdw>
                </a:effectLst>
                <a:latin typeface="Cambria" pitchFamily="18" charset="0"/>
                <a:cs typeface="Arial" pitchFamily="34" charset="0"/>
              </a:rPr>
              <a:t>F</a:t>
            </a:r>
            <a:r>
              <a:rPr lang="pt-PT" sz="2400" b="1" dirty="0" err="1" smtClean="0">
                <a:effectLst>
                  <a:outerShdw blurRad="38100" dist="38100" dir="2700000" algn="tl">
                    <a:srgbClr val="000000">
                      <a:alpha val="43137"/>
                    </a:srgbClr>
                  </a:outerShdw>
                </a:effectLst>
                <a:latin typeface="Cambria" pitchFamily="18" charset="0"/>
                <a:cs typeface="Arial" pitchFamily="34" charset="0"/>
              </a:rPr>
              <a:t>aculty</a:t>
            </a:r>
            <a:r>
              <a:rPr lang="pt-PT" sz="2400" b="1" dirty="0" smtClean="0">
                <a:effectLst>
                  <a:outerShdw blurRad="38100" dist="38100" dir="2700000" algn="tl">
                    <a:srgbClr val="000000">
                      <a:alpha val="43137"/>
                    </a:srgbClr>
                  </a:outerShdw>
                </a:effectLst>
                <a:latin typeface="Cambria" pitchFamily="18" charset="0"/>
                <a:cs typeface="Arial" pitchFamily="34" charset="0"/>
              </a:rPr>
              <a:t> of </a:t>
            </a:r>
            <a:r>
              <a:rPr lang="pt-PT" sz="2400" b="1" dirty="0" err="1" smtClean="0">
                <a:effectLst>
                  <a:outerShdw blurRad="38100" dist="38100" dir="2700000" algn="tl">
                    <a:srgbClr val="000000">
                      <a:alpha val="43137"/>
                    </a:srgbClr>
                  </a:outerShdw>
                </a:effectLst>
                <a:latin typeface="Cambria" pitchFamily="18" charset="0"/>
                <a:cs typeface="Arial" pitchFamily="34" charset="0"/>
              </a:rPr>
              <a:t>Oporto</a:t>
            </a:r>
            <a:r>
              <a:rPr lang="pt-PT" sz="2400" b="1" dirty="0" smtClean="0">
                <a:effectLst>
                  <a:outerShdw blurRad="38100" dist="38100" dir="2700000" algn="tl">
                    <a:srgbClr val="000000">
                      <a:alpha val="43137"/>
                    </a:srgbClr>
                  </a:outerShdw>
                </a:effectLst>
                <a:latin typeface="Cambria" pitchFamily="18" charset="0"/>
                <a:cs typeface="Arial" pitchFamily="34" charset="0"/>
              </a:rPr>
              <a:t> </a:t>
            </a:r>
            <a:r>
              <a:rPr lang="pt-PT" sz="2400" b="1" dirty="0" err="1" smtClean="0">
                <a:effectLst>
                  <a:outerShdw blurRad="38100" dist="38100" dir="2700000" algn="tl">
                    <a:srgbClr val="000000">
                      <a:alpha val="43137"/>
                    </a:srgbClr>
                  </a:outerShdw>
                </a:effectLst>
                <a:latin typeface="Cambria" pitchFamily="18" charset="0"/>
                <a:cs typeface="Arial" pitchFamily="34" charset="0"/>
              </a:rPr>
              <a:t>University</a:t>
            </a:r>
            <a:r>
              <a:rPr lang="pt-PT" sz="2400" b="1" dirty="0" smtClean="0">
                <a:effectLst>
                  <a:outerShdw blurRad="38100" dist="38100" dir="2700000" algn="tl">
                    <a:srgbClr val="000000">
                      <a:alpha val="43137"/>
                    </a:srgbClr>
                  </a:outerShdw>
                </a:effectLst>
                <a:latin typeface="Cambria" pitchFamily="18" charset="0"/>
                <a:cs typeface="Arial" pitchFamily="34" charset="0"/>
              </a:rPr>
              <a:t/>
            </a:r>
            <a:br>
              <a:rPr lang="pt-PT" sz="2400" b="1" dirty="0" smtClean="0">
                <a:effectLst>
                  <a:outerShdw blurRad="38100" dist="38100" dir="2700000" algn="tl">
                    <a:srgbClr val="000000">
                      <a:alpha val="43137"/>
                    </a:srgbClr>
                  </a:outerShdw>
                </a:effectLst>
                <a:latin typeface="Cambria" pitchFamily="18" charset="0"/>
                <a:cs typeface="Arial" pitchFamily="34" charset="0"/>
              </a:rPr>
            </a:br>
            <a:r>
              <a:rPr lang="pt-PT" sz="2400" b="1" dirty="0" smtClean="0">
                <a:effectLst>
                  <a:outerShdw blurRad="38100" dist="38100" dir="2700000" algn="tl">
                    <a:srgbClr val="000000">
                      <a:alpha val="43137"/>
                    </a:srgbClr>
                  </a:outerShdw>
                </a:effectLst>
                <a:latin typeface="Cambria" pitchFamily="18" charset="0"/>
                <a:cs typeface="Arial" pitchFamily="34" charset="0"/>
              </a:rPr>
              <a:t/>
            </a:r>
            <a:br>
              <a:rPr lang="pt-PT" sz="2400" b="1" dirty="0" smtClean="0">
                <a:effectLst>
                  <a:outerShdw blurRad="38100" dist="38100" dir="2700000" algn="tl">
                    <a:srgbClr val="000000">
                      <a:alpha val="43137"/>
                    </a:srgbClr>
                  </a:outerShdw>
                </a:effectLst>
                <a:latin typeface="Cambria" pitchFamily="18" charset="0"/>
                <a:cs typeface="Arial" pitchFamily="34" charset="0"/>
              </a:rPr>
            </a:br>
            <a:r>
              <a:rPr lang="pt-PT" sz="2400" b="1" dirty="0" err="1" smtClean="0">
                <a:effectLst>
                  <a:outerShdw blurRad="38100" dist="38100" dir="2700000" algn="tl">
                    <a:srgbClr val="000000">
                      <a:alpha val="43137"/>
                    </a:srgbClr>
                  </a:outerShdw>
                </a:effectLst>
                <a:latin typeface="Cambria" pitchFamily="18" charset="0"/>
                <a:cs typeface="Arial" pitchFamily="34" charset="0"/>
              </a:rPr>
              <a:t>Biostathistic</a:t>
            </a:r>
            <a:r>
              <a:rPr lang="pt-PT" sz="2400" b="1" dirty="0" smtClean="0">
                <a:effectLst>
                  <a:outerShdw blurRad="38100" dist="38100" dir="2700000" algn="tl">
                    <a:srgbClr val="000000">
                      <a:alpha val="43137"/>
                    </a:srgbClr>
                  </a:outerShdw>
                </a:effectLst>
                <a:latin typeface="Cambria" pitchFamily="18" charset="0"/>
                <a:cs typeface="Arial" pitchFamily="34" charset="0"/>
              </a:rPr>
              <a:t> and </a:t>
            </a:r>
            <a:r>
              <a:rPr lang="pt-PT" sz="2400" b="1" dirty="0" err="1" smtClean="0">
                <a:effectLst>
                  <a:outerShdw blurRad="38100" dist="38100" dir="2700000" algn="tl">
                    <a:srgbClr val="000000">
                      <a:alpha val="43137"/>
                    </a:srgbClr>
                  </a:outerShdw>
                </a:effectLst>
                <a:latin typeface="Cambria" pitchFamily="18" charset="0"/>
                <a:cs typeface="Arial" pitchFamily="34" charset="0"/>
              </a:rPr>
              <a:t>Medical</a:t>
            </a:r>
            <a:r>
              <a:rPr lang="pt-PT" sz="2400" b="1" dirty="0" smtClean="0">
                <a:effectLst>
                  <a:outerShdw blurRad="38100" dist="38100" dir="2700000" algn="tl">
                    <a:srgbClr val="000000">
                      <a:alpha val="43137"/>
                    </a:srgbClr>
                  </a:outerShdw>
                </a:effectLst>
                <a:latin typeface="Cambria" pitchFamily="18" charset="0"/>
                <a:cs typeface="Arial" pitchFamily="34" charset="0"/>
              </a:rPr>
              <a:t> </a:t>
            </a:r>
            <a:r>
              <a:rPr lang="pt-PT" sz="2400" b="1" dirty="0" err="1" smtClean="0">
                <a:effectLst>
                  <a:outerShdw blurRad="38100" dist="38100" dir="2700000" algn="tl">
                    <a:srgbClr val="000000">
                      <a:alpha val="43137"/>
                    </a:srgbClr>
                  </a:outerShdw>
                </a:effectLst>
                <a:latin typeface="Cambria" pitchFamily="18" charset="0"/>
                <a:cs typeface="Arial" pitchFamily="34" charset="0"/>
              </a:rPr>
              <a:t>Informatics</a:t>
            </a:r>
            <a:r>
              <a:rPr lang="pt-PT" sz="2400" b="1" dirty="0" smtClean="0">
                <a:effectLst>
                  <a:outerShdw blurRad="38100" dist="38100" dir="2700000" algn="tl">
                    <a:srgbClr val="000000">
                      <a:alpha val="43137"/>
                    </a:srgbClr>
                  </a:outerShdw>
                </a:effectLst>
                <a:latin typeface="Cambria" pitchFamily="18" charset="0"/>
                <a:cs typeface="Arial" pitchFamily="34" charset="0"/>
              </a:rPr>
              <a:t> </a:t>
            </a:r>
            <a:r>
              <a:rPr lang="pt-PT" sz="2400" b="1" dirty="0" err="1" smtClean="0">
                <a:effectLst>
                  <a:outerShdw blurRad="38100" dist="38100" dir="2700000" algn="tl">
                    <a:srgbClr val="000000">
                      <a:alpha val="43137"/>
                    </a:srgbClr>
                  </a:outerShdw>
                </a:effectLst>
                <a:latin typeface="Cambria" pitchFamily="18" charset="0"/>
                <a:cs typeface="Arial" pitchFamily="34" charset="0"/>
              </a:rPr>
              <a:t>Department</a:t>
            </a:r>
            <a:endParaRPr lang="pt-PT" sz="2400" dirty="0"/>
          </a:p>
        </p:txBody>
      </p:sp>
      <p:sp>
        <p:nvSpPr>
          <p:cNvPr id="3" name="Subtítulo 2"/>
          <p:cNvSpPr>
            <a:spLocks noGrp="1"/>
          </p:cNvSpPr>
          <p:nvPr>
            <p:ph type="subTitle" idx="1"/>
          </p:nvPr>
        </p:nvSpPr>
        <p:spPr>
          <a:xfrm>
            <a:off x="857224" y="4643446"/>
            <a:ext cx="7429552" cy="2000264"/>
          </a:xfrm>
        </p:spPr>
        <p:txBody>
          <a:bodyPr>
            <a:normAutofit/>
          </a:bodyPr>
          <a:lstStyle/>
          <a:p>
            <a:pPr marL="274320" lvl="0" indent="-274320">
              <a:lnSpc>
                <a:spcPct val="80000"/>
              </a:lnSpc>
              <a:buClr>
                <a:schemeClr val="accent3"/>
              </a:buClr>
              <a:buSzPct val="95000"/>
              <a:defRPr/>
            </a:pPr>
            <a:r>
              <a:rPr lang="pt-PT" sz="2400" b="1" u="sng" dirty="0">
                <a:solidFill>
                  <a:schemeClr val="tx1"/>
                </a:solidFill>
                <a:latin typeface="Cambria" pitchFamily="18" charset="0"/>
              </a:rPr>
              <a:t>INTRODUCTION TO </a:t>
            </a:r>
            <a:r>
              <a:rPr lang="pt-PT" sz="2400" b="1" u="sng" dirty="0" smtClean="0">
                <a:solidFill>
                  <a:schemeClr val="tx1"/>
                </a:solidFill>
                <a:latin typeface="Cambria" pitchFamily="18" charset="0"/>
              </a:rPr>
              <a:t>MEDICINE </a:t>
            </a:r>
            <a:r>
              <a:rPr lang="pt-PT" sz="2400" b="1" u="sng" dirty="0">
                <a:solidFill>
                  <a:schemeClr val="tx1"/>
                </a:solidFill>
                <a:latin typeface="Cambria" pitchFamily="18" charset="0"/>
              </a:rPr>
              <a:t>– 1</a:t>
            </a:r>
            <a:r>
              <a:rPr lang="pt-PT" sz="2400" b="1" u="sng" baseline="30000" dirty="0">
                <a:solidFill>
                  <a:schemeClr val="tx1"/>
                </a:solidFill>
                <a:latin typeface="Cambria" pitchFamily="18" charset="0"/>
              </a:rPr>
              <a:t>ST</a:t>
            </a:r>
            <a:r>
              <a:rPr lang="pt-PT" sz="2400" b="1" u="sng" dirty="0">
                <a:solidFill>
                  <a:schemeClr val="tx1"/>
                </a:solidFill>
                <a:latin typeface="Cambria" pitchFamily="18" charset="0"/>
              </a:rPr>
              <a:t> YEAR</a:t>
            </a:r>
            <a:endParaRPr lang="pt-PT" sz="2400" b="1" dirty="0">
              <a:solidFill>
                <a:schemeClr val="tx1"/>
              </a:solidFill>
              <a:latin typeface="Cambria" pitchFamily="18" charset="0"/>
            </a:endParaRPr>
          </a:p>
          <a:p>
            <a:pPr marL="274320" lvl="0" indent="-274320" algn="l">
              <a:lnSpc>
                <a:spcPct val="80000"/>
              </a:lnSpc>
              <a:buClr>
                <a:schemeClr val="accent3"/>
              </a:buClr>
              <a:buSzPct val="95000"/>
              <a:buFont typeface="Wingdings 2"/>
              <a:buChar char=""/>
              <a:defRPr/>
            </a:pPr>
            <a:endParaRPr lang="pt-PT" sz="2000" b="1" dirty="0">
              <a:solidFill>
                <a:schemeClr val="tx1"/>
              </a:solidFill>
              <a:latin typeface="Calisto MT" pitchFamily="18" charset="0"/>
            </a:endParaRPr>
          </a:p>
          <a:p>
            <a:pPr marL="274320" lvl="0" indent="-274320">
              <a:lnSpc>
                <a:spcPct val="80000"/>
              </a:lnSpc>
              <a:buClr>
                <a:schemeClr val="accent3"/>
              </a:buClr>
              <a:buSzPct val="95000"/>
              <a:defRPr/>
            </a:pPr>
            <a:r>
              <a:rPr lang="pt-PT" sz="1400" b="1" dirty="0" smtClean="0">
                <a:solidFill>
                  <a:schemeClr val="tx1"/>
                </a:solidFill>
                <a:latin typeface="Calisto MT" pitchFamily="18" charset="0"/>
              </a:rPr>
              <a:t>CAMPOS </a:t>
            </a:r>
            <a:r>
              <a:rPr lang="pt-PT" sz="1400" b="1" dirty="0">
                <a:solidFill>
                  <a:schemeClr val="tx1"/>
                </a:solidFill>
                <a:latin typeface="Calisto MT" pitchFamily="18" charset="0"/>
              </a:rPr>
              <a:t>P, </a:t>
            </a:r>
            <a:r>
              <a:rPr lang="pt-PT" sz="1400" b="1" dirty="0" smtClean="0">
                <a:solidFill>
                  <a:schemeClr val="tx1"/>
                </a:solidFill>
                <a:latin typeface="Calisto MT" pitchFamily="18" charset="0"/>
              </a:rPr>
              <a:t>FERREIRA </a:t>
            </a:r>
            <a:r>
              <a:rPr lang="pt-PT" sz="1400" b="1" dirty="0">
                <a:solidFill>
                  <a:schemeClr val="tx1"/>
                </a:solidFill>
                <a:latin typeface="Calisto MT" pitchFamily="18" charset="0"/>
              </a:rPr>
              <a:t>D, </a:t>
            </a:r>
            <a:r>
              <a:rPr lang="pt-PT" sz="1400" b="1" dirty="0" smtClean="0">
                <a:solidFill>
                  <a:schemeClr val="tx1"/>
                </a:solidFill>
                <a:latin typeface="Calisto MT" pitchFamily="18" charset="0"/>
              </a:rPr>
              <a:t>GRADE </a:t>
            </a:r>
            <a:r>
              <a:rPr lang="pt-PT" sz="1400" b="1" dirty="0">
                <a:solidFill>
                  <a:schemeClr val="tx1"/>
                </a:solidFill>
                <a:latin typeface="Calisto MT" pitchFamily="18" charset="0"/>
              </a:rPr>
              <a:t>C, </a:t>
            </a:r>
            <a:r>
              <a:rPr lang="pt-PT" sz="1400" b="1" dirty="0" smtClean="0">
                <a:solidFill>
                  <a:schemeClr val="tx1"/>
                </a:solidFill>
                <a:latin typeface="Calisto MT" pitchFamily="18" charset="0"/>
              </a:rPr>
              <a:t>MARTINS </a:t>
            </a:r>
            <a:r>
              <a:rPr lang="pt-PT" sz="1400" b="1" dirty="0">
                <a:solidFill>
                  <a:schemeClr val="tx1"/>
                </a:solidFill>
                <a:latin typeface="Calisto MT" pitchFamily="18" charset="0"/>
              </a:rPr>
              <a:t>S, </a:t>
            </a:r>
            <a:r>
              <a:rPr lang="pt-PT" sz="1400" b="1" dirty="0" smtClean="0">
                <a:solidFill>
                  <a:schemeClr val="tx1"/>
                </a:solidFill>
                <a:latin typeface="Calisto MT" pitchFamily="18" charset="0"/>
              </a:rPr>
              <a:t>REINA </a:t>
            </a:r>
            <a:r>
              <a:rPr lang="pt-PT" sz="1400" b="1" dirty="0">
                <a:solidFill>
                  <a:schemeClr val="tx1"/>
                </a:solidFill>
                <a:latin typeface="Calisto MT" pitchFamily="18" charset="0"/>
              </a:rPr>
              <a:t>S, </a:t>
            </a:r>
            <a:r>
              <a:rPr lang="pt-PT" sz="1400" b="1" dirty="0" smtClean="0">
                <a:solidFill>
                  <a:schemeClr val="tx1"/>
                </a:solidFill>
                <a:latin typeface="Calisto MT" pitchFamily="18" charset="0"/>
              </a:rPr>
              <a:t>SANTOS A, SANTOS J, SANTOS </a:t>
            </a:r>
            <a:r>
              <a:rPr lang="pt-PT" sz="1400" b="1" dirty="0">
                <a:solidFill>
                  <a:schemeClr val="tx1"/>
                </a:solidFill>
                <a:latin typeface="Calisto MT" pitchFamily="18" charset="0"/>
              </a:rPr>
              <a:t>J, </a:t>
            </a:r>
            <a:r>
              <a:rPr lang="pt-PT" sz="1400" b="1" dirty="0" smtClean="0">
                <a:solidFill>
                  <a:schemeClr val="tx1"/>
                </a:solidFill>
                <a:latin typeface="Calisto MT" pitchFamily="18" charset="0"/>
              </a:rPr>
              <a:t>SERRA MJ, SILVA </a:t>
            </a:r>
            <a:r>
              <a:rPr lang="pt-PT" sz="1400" b="1" dirty="0">
                <a:solidFill>
                  <a:schemeClr val="tx1"/>
                </a:solidFill>
                <a:latin typeface="Calisto MT" pitchFamily="18" charset="0"/>
              </a:rPr>
              <a:t>D, </a:t>
            </a:r>
            <a:r>
              <a:rPr lang="pt-PT" sz="1400" b="1" dirty="0" smtClean="0">
                <a:solidFill>
                  <a:schemeClr val="tx1"/>
                </a:solidFill>
                <a:latin typeface="Calisto MT" pitchFamily="18" charset="0"/>
              </a:rPr>
              <a:t>SILVA P</a:t>
            </a:r>
            <a:r>
              <a:rPr lang="pt-PT" sz="2000" b="1" dirty="0" smtClean="0">
                <a:solidFill>
                  <a:schemeClr val="tx1"/>
                </a:solidFill>
                <a:latin typeface="Calisto MT" pitchFamily="18" charset="0"/>
              </a:rPr>
              <a:t> </a:t>
            </a:r>
            <a:endParaRPr lang="pt-PT" sz="2000" b="1" dirty="0">
              <a:solidFill>
                <a:schemeClr val="tx1"/>
              </a:solidFill>
              <a:latin typeface="Calisto MT" pitchFamily="18" charset="0"/>
            </a:endParaRPr>
          </a:p>
          <a:p>
            <a:pPr marL="274320" lvl="0" indent="-274320">
              <a:lnSpc>
                <a:spcPct val="80000"/>
              </a:lnSpc>
              <a:buClr>
                <a:schemeClr val="accent3"/>
              </a:buClr>
              <a:buSzPct val="95000"/>
              <a:defRPr/>
            </a:pPr>
            <a:endParaRPr lang="pt-PT" sz="2000" b="1" dirty="0">
              <a:solidFill>
                <a:schemeClr val="tx1"/>
              </a:solidFill>
              <a:latin typeface="Calisto MT" pitchFamily="18" charset="0"/>
            </a:endParaRPr>
          </a:p>
          <a:p>
            <a:pPr lvl="0">
              <a:lnSpc>
                <a:spcPct val="80000"/>
              </a:lnSpc>
              <a:buClr>
                <a:schemeClr val="accent3"/>
              </a:buClr>
              <a:buSzPct val="95000"/>
              <a:defRPr/>
            </a:pPr>
            <a:r>
              <a:rPr lang="pt-PT" sz="2000" b="1" dirty="0" err="1">
                <a:solidFill>
                  <a:schemeClr val="tx1"/>
                </a:solidFill>
                <a:latin typeface="Cambria" pitchFamily="18" charset="0"/>
              </a:rPr>
              <a:t>Class</a:t>
            </a:r>
            <a:r>
              <a:rPr lang="pt-PT" sz="2000" b="1" dirty="0">
                <a:solidFill>
                  <a:schemeClr val="tx1"/>
                </a:solidFill>
                <a:latin typeface="Cambria" pitchFamily="18" charset="0"/>
              </a:rPr>
              <a:t> 19 – 2009/2010</a:t>
            </a:r>
            <a:endParaRPr lang="pt-PT" sz="2000" dirty="0">
              <a:solidFill>
                <a:schemeClr val="tx1"/>
              </a:solidFill>
            </a:endParaRPr>
          </a:p>
        </p:txBody>
      </p:sp>
      <p:pic>
        <p:nvPicPr>
          <p:cNvPr id="1027" name="Picture 3"/>
          <p:cNvPicPr>
            <a:picLocks noChangeAspect="1" noChangeArrowheads="1"/>
          </p:cNvPicPr>
          <p:nvPr/>
        </p:nvPicPr>
        <p:blipFill>
          <a:blip r:embed="rId3" cstate="print"/>
          <a:srcRect l="2503" t="2503" r="2503" b="2503"/>
          <a:stretch>
            <a:fillRect/>
          </a:stretch>
        </p:blipFill>
        <p:spPr bwMode="auto">
          <a:xfrm>
            <a:off x="3123570" y="1980570"/>
            <a:ext cx="2520000" cy="2520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00034" y="0"/>
            <a:ext cx="8229600" cy="1143000"/>
          </a:xfrm>
        </p:spPr>
        <p:txBody>
          <a:bodyPr/>
          <a:lstStyle/>
          <a:p>
            <a:r>
              <a:rPr lang="pt-PT" b="1" dirty="0" err="1" smtClean="0"/>
              <a:t>Methods</a:t>
            </a:r>
            <a:endParaRPr lang="pt-PT" b="1" dirty="0"/>
          </a:p>
        </p:txBody>
      </p:sp>
      <p:sp>
        <p:nvSpPr>
          <p:cNvPr id="3" name="Marcador de Posição de Conteúdo 2"/>
          <p:cNvSpPr>
            <a:spLocks noGrp="1"/>
          </p:cNvSpPr>
          <p:nvPr>
            <p:ph idx="1"/>
          </p:nvPr>
        </p:nvSpPr>
        <p:spPr>
          <a:xfrm>
            <a:off x="457200" y="1600200"/>
            <a:ext cx="8229600" cy="4829196"/>
          </a:xfrm>
        </p:spPr>
        <p:txBody>
          <a:bodyPr>
            <a:normAutofit/>
          </a:bodyPr>
          <a:lstStyle/>
          <a:p>
            <a:pPr algn="just">
              <a:buNone/>
            </a:pPr>
            <a:r>
              <a:rPr lang="pt-PT" u="sng" dirty="0" err="1" smtClean="0"/>
              <a:t>Study</a:t>
            </a:r>
            <a:r>
              <a:rPr lang="pt-PT" u="sng" dirty="0" smtClean="0"/>
              <a:t> Design</a:t>
            </a:r>
            <a:r>
              <a:rPr lang="pt-PT" dirty="0" smtClean="0"/>
              <a:t>:</a:t>
            </a:r>
          </a:p>
          <a:p>
            <a:pPr algn="just"/>
            <a:endParaRPr lang="en-US" sz="1000" dirty="0" smtClean="0"/>
          </a:p>
          <a:p>
            <a:pPr algn="just"/>
            <a:r>
              <a:rPr lang="en-US" sz="3000" dirty="0" smtClean="0"/>
              <a:t>Systematic Review</a:t>
            </a:r>
            <a:endParaRPr lang="en-US" sz="3000" dirty="0"/>
          </a:p>
          <a:p>
            <a:pPr algn="just">
              <a:buNone/>
            </a:pPr>
            <a:endParaRPr lang="en-US" sz="6000" u="sng" dirty="0" smtClean="0"/>
          </a:p>
          <a:p>
            <a:pPr algn="just">
              <a:buNone/>
            </a:pPr>
            <a:r>
              <a:rPr lang="en-US" u="sng" dirty="0" smtClean="0"/>
              <a:t>Participants</a:t>
            </a:r>
            <a:r>
              <a:rPr lang="en-US" dirty="0" smtClean="0"/>
              <a:t>:</a:t>
            </a:r>
          </a:p>
          <a:p>
            <a:pPr algn="just"/>
            <a:endParaRPr lang="en-US" sz="1000" dirty="0" smtClean="0"/>
          </a:p>
          <a:p>
            <a:pPr algn="just"/>
            <a:r>
              <a:rPr lang="en-US" sz="3000" dirty="0" smtClean="0"/>
              <a:t>Observational studies on children (below or at the age of 18 years old) resident in Europe, who have asthma.</a:t>
            </a:r>
            <a:endParaRPr lang="pt-PT" sz="3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PT" b="1" dirty="0" err="1" smtClean="0"/>
              <a:t>Methods</a:t>
            </a:r>
            <a:r>
              <a:rPr lang="pt-PT" b="1" dirty="0"/>
              <a:t/>
            </a:r>
            <a:br>
              <a:rPr lang="pt-PT" b="1" dirty="0"/>
            </a:br>
            <a:r>
              <a:rPr lang="pt-PT" b="1" dirty="0" smtClean="0"/>
              <a:t>Data </a:t>
            </a:r>
            <a:r>
              <a:rPr lang="pt-PT" b="1" dirty="0" err="1" smtClean="0"/>
              <a:t>Search</a:t>
            </a:r>
            <a:endParaRPr lang="pt-PT" b="1" dirty="0"/>
          </a:p>
        </p:txBody>
      </p:sp>
      <p:sp>
        <p:nvSpPr>
          <p:cNvPr id="3" name="Marcador de Posição de Conteúdo 2"/>
          <p:cNvSpPr>
            <a:spLocks noGrp="1"/>
          </p:cNvSpPr>
          <p:nvPr>
            <p:ph idx="1"/>
          </p:nvPr>
        </p:nvSpPr>
        <p:spPr/>
        <p:txBody>
          <a:bodyPr anchor="ctr"/>
          <a:lstStyle/>
          <a:p>
            <a:pPr>
              <a:buNone/>
            </a:pPr>
            <a:r>
              <a:rPr lang="pt-PT" dirty="0" smtClean="0"/>
              <a:t>Three </a:t>
            </a:r>
            <a:r>
              <a:rPr lang="pt-PT" dirty="0" err="1" smtClean="0"/>
              <a:t>Stages</a:t>
            </a:r>
            <a:endParaRPr lang="pt-PT" dirty="0" smtClean="0"/>
          </a:p>
          <a:p>
            <a:pPr marL="514350" indent="-514350">
              <a:buFont typeface="+mj-lt"/>
              <a:buAutoNum type="arabicPeriod"/>
            </a:pPr>
            <a:r>
              <a:rPr lang="pt-PT" dirty="0" err="1" smtClean="0">
                <a:hlinkClick r:id="rId3" action="ppaction://hlinksldjump"/>
              </a:rPr>
              <a:t>Key</a:t>
            </a:r>
            <a:r>
              <a:rPr lang="pt-PT" dirty="0" smtClean="0">
                <a:hlinkClick r:id="rId3" action="ppaction://hlinksldjump"/>
              </a:rPr>
              <a:t> </a:t>
            </a:r>
            <a:r>
              <a:rPr lang="pt-PT" dirty="0" err="1" smtClean="0">
                <a:hlinkClick r:id="rId3" action="ppaction://hlinksldjump"/>
              </a:rPr>
              <a:t>Words</a:t>
            </a:r>
            <a:r>
              <a:rPr lang="pt-PT" dirty="0" smtClean="0"/>
              <a:t>;</a:t>
            </a:r>
          </a:p>
          <a:p>
            <a:pPr marL="514350" indent="-514350">
              <a:buFont typeface="+mj-lt"/>
              <a:buAutoNum type="arabicPeriod"/>
            </a:pPr>
            <a:r>
              <a:rPr lang="pt-PT" dirty="0" err="1" smtClean="0">
                <a:hlinkClick r:id="rId4" action="ppaction://hlinksldjump"/>
              </a:rPr>
              <a:t>Effective</a:t>
            </a:r>
            <a:r>
              <a:rPr lang="pt-PT" dirty="0" smtClean="0">
                <a:hlinkClick r:id="rId4" action="ppaction://hlinksldjump"/>
              </a:rPr>
              <a:t> </a:t>
            </a:r>
            <a:r>
              <a:rPr lang="pt-PT" dirty="0" err="1" smtClean="0">
                <a:hlinkClick r:id="rId4" action="ppaction://hlinksldjump"/>
              </a:rPr>
              <a:t>Query</a:t>
            </a:r>
            <a:r>
              <a:rPr lang="pt-PT" dirty="0" smtClean="0"/>
              <a:t>;</a:t>
            </a:r>
          </a:p>
          <a:p>
            <a:pPr marL="514350" indent="-514350">
              <a:buFont typeface="+mj-lt"/>
              <a:buAutoNum type="arabicPeriod"/>
            </a:pPr>
            <a:r>
              <a:rPr lang="pt-PT" dirty="0" err="1" smtClean="0">
                <a:hlinkClick r:id="rId5" action="ppaction://hlinksldjump"/>
              </a:rPr>
              <a:t>Database</a:t>
            </a:r>
            <a:r>
              <a:rPr lang="pt-PT" dirty="0" smtClean="0">
                <a:hlinkClick r:id="rId5" action="ppaction://hlinksldjump"/>
              </a:rPr>
              <a:t> </a:t>
            </a:r>
            <a:r>
              <a:rPr lang="pt-PT" dirty="0" err="1" smtClean="0">
                <a:hlinkClick r:id="rId5" action="ppaction://hlinksldjump"/>
              </a:rPr>
              <a:t>Research</a:t>
            </a:r>
            <a:r>
              <a:rPr lang="pt-PT" dirty="0" smtClean="0"/>
              <a:t>.</a:t>
            </a:r>
            <a:endParaRPr lang="pt-PT" dirty="0"/>
          </a:p>
        </p:txBody>
      </p:sp>
      <p:pic>
        <p:nvPicPr>
          <p:cNvPr id="5" name="Picture 2" descr="http://jerryfahrni.com/wp-content/uploads/2009/10/funny_tech_cartoon.png"/>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4714876" y="2143116"/>
            <a:ext cx="3024307" cy="3533778"/>
          </a:xfrm>
          <a:prstGeom prst="rect">
            <a:avLst/>
          </a:prstGeom>
          <a:noFill/>
        </p:spPr>
      </p:pic>
      <p:sp>
        <p:nvSpPr>
          <p:cNvPr id="6" name="CaixaDeTexto 5"/>
          <p:cNvSpPr txBox="1"/>
          <p:nvPr/>
        </p:nvSpPr>
        <p:spPr>
          <a:xfrm>
            <a:off x="7286644" y="5429264"/>
            <a:ext cx="500066" cy="338554"/>
          </a:xfrm>
          <a:prstGeom prst="rect">
            <a:avLst/>
          </a:prstGeom>
          <a:noFill/>
        </p:spPr>
        <p:txBody>
          <a:bodyPr wrap="square" rtlCol="0">
            <a:spAutoFit/>
          </a:bodyPr>
          <a:lstStyle/>
          <a:p>
            <a:r>
              <a:rPr lang="pt-PT" sz="1600" dirty="0" smtClean="0">
                <a:latin typeface="+mj-lt"/>
              </a:rPr>
              <a:t>[9]</a:t>
            </a:r>
            <a:endParaRPr lang="pt-PT" sz="1600" dirty="0">
              <a:latin typeface="+mj-lt"/>
            </a:endParaRPr>
          </a:p>
        </p:txBody>
      </p:sp>
      <p:sp>
        <p:nvSpPr>
          <p:cNvPr id="7" name="Rectângulo 6"/>
          <p:cNvSpPr/>
          <p:nvPr/>
        </p:nvSpPr>
        <p:spPr>
          <a:xfrm>
            <a:off x="357158" y="6500834"/>
            <a:ext cx="6786610" cy="246221"/>
          </a:xfrm>
          <a:prstGeom prst="rect">
            <a:avLst/>
          </a:prstGeom>
        </p:spPr>
        <p:txBody>
          <a:bodyPr wrap="square">
            <a:spAutoFit/>
          </a:bodyPr>
          <a:lstStyle/>
          <a:p>
            <a:r>
              <a:rPr lang="pt-PT" sz="1000" dirty="0" smtClean="0"/>
              <a:t>[9] http://files.nireblog.com/blogs/mecanico1/files/computador.jpg</a:t>
            </a:r>
            <a:endParaRPr lang="pt-PT" sz="1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b="1" dirty="0" err="1" smtClean="0"/>
              <a:t>Key</a:t>
            </a:r>
            <a:r>
              <a:rPr lang="pt-PT" b="1" dirty="0" smtClean="0"/>
              <a:t> </a:t>
            </a:r>
            <a:r>
              <a:rPr lang="pt-PT" b="1" dirty="0" err="1" smtClean="0"/>
              <a:t>Words</a:t>
            </a:r>
            <a:endParaRPr lang="pt-PT" b="1" dirty="0"/>
          </a:p>
        </p:txBody>
      </p:sp>
      <p:sp>
        <p:nvSpPr>
          <p:cNvPr id="3" name="Marcador de Posição de Conteúdo 2"/>
          <p:cNvSpPr>
            <a:spLocks noGrp="1"/>
          </p:cNvSpPr>
          <p:nvPr>
            <p:ph idx="1"/>
          </p:nvPr>
        </p:nvSpPr>
        <p:spPr>
          <a:xfrm>
            <a:off x="428596" y="2071678"/>
            <a:ext cx="8229600" cy="3500462"/>
          </a:xfrm>
        </p:spPr>
        <p:txBody>
          <a:bodyPr numCol="2">
            <a:normAutofit/>
          </a:bodyPr>
          <a:lstStyle/>
          <a:p>
            <a:pPr algn="just">
              <a:lnSpc>
                <a:spcPct val="150000"/>
              </a:lnSpc>
            </a:pPr>
            <a:r>
              <a:rPr lang="en-US" dirty="0" smtClean="0"/>
              <a:t>Asthma; </a:t>
            </a:r>
          </a:p>
          <a:p>
            <a:pPr algn="just">
              <a:lnSpc>
                <a:spcPct val="150000"/>
              </a:lnSpc>
            </a:pPr>
            <a:r>
              <a:rPr lang="en-US" dirty="0" smtClean="0"/>
              <a:t>Children; </a:t>
            </a:r>
          </a:p>
          <a:p>
            <a:pPr algn="just">
              <a:lnSpc>
                <a:spcPct val="150000"/>
              </a:lnSpc>
            </a:pPr>
            <a:r>
              <a:rPr lang="en-US" dirty="0" smtClean="0"/>
              <a:t>Europe;</a:t>
            </a:r>
          </a:p>
          <a:p>
            <a:pPr algn="just">
              <a:lnSpc>
                <a:spcPct val="150000"/>
              </a:lnSpc>
            </a:pPr>
            <a:r>
              <a:rPr lang="en-US" dirty="0" smtClean="0"/>
              <a:t>Control;</a:t>
            </a:r>
            <a:endParaRPr lang="pt-PT" dirty="0" smtClean="0"/>
          </a:p>
        </p:txBody>
      </p:sp>
      <p:sp useBgFill="1">
        <p:nvSpPr>
          <p:cNvPr id="4" name="Oval 3">
            <a:hlinkClick r:id="rId3" action="ppaction://hlinksldjump"/>
          </p:cNvPr>
          <p:cNvSpPr/>
          <p:nvPr/>
        </p:nvSpPr>
        <p:spPr>
          <a:xfrm>
            <a:off x="8429652" y="6286520"/>
            <a:ext cx="428628" cy="428628"/>
          </a:xfrm>
          <a:prstGeom prst="ellipse">
            <a:avLst/>
          </a:prstGeom>
          <a:ln>
            <a:solidFill>
              <a:schemeClr val="accent1"/>
            </a:solidFill>
          </a:ln>
          <a:effectLst>
            <a:innerShdw blurRad="63500" dist="50800">
              <a:prstClr val="black">
                <a:alpha val="50000"/>
              </a:prstClr>
            </a:innerShdw>
          </a:effectLst>
          <a:scene3d>
            <a:camera prst="orthographicFront">
              <a:rot lat="20381469" lon="18884671" rev="12455676"/>
            </a:camera>
            <a:lightRig rig="sunset" dir="t"/>
          </a:scene3d>
          <a:sp3d prstMaterial="dkEdge">
            <a:bevelT/>
            <a:bevelB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pic>
        <p:nvPicPr>
          <p:cNvPr id="8" name="Picture 1"/>
          <p:cNvPicPr>
            <a:picLocks noChangeAspect="1" noChangeArrowheads="1"/>
          </p:cNvPicPr>
          <p:nvPr/>
        </p:nvPicPr>
        <p:blipFill>
          <a:blip r:embed="rId4" cstate="print"/>
          <a:srcRect/>
          <a:stretch>
            <a:fillRect/>
          </a:stretch>
        </p:blipFill>
        <p:spPr bwMode="auto">
          <a:xfrm>
            <a:off x="4357686" y="1928802"/>
            <a:ext cx="3982726" cy="3571900"/>
          </a:xfrm>
          <a:prstGeom prst="rect">
            <a:avLst/>
          </a:prstGeom>
          <a:noFill/>
          <a:ln w="9525">
            <a:noFill/>
            <a:miter lim="800000"/>
            <a:headEnd/>
            <a:tailEnd/>
          </a:ln>
        </p:spPr>
      </p:pic>
      <p:sp>
        <p:nvSpPr>
          <p:cNvPr id="6" name="Rectângulo 5"/>
          <p:cNvSpPr/>
          <p:nvPr/>
        </p:nvSpPr>
        <p:spPr>
          <a:xfrm>
            <a:off x="428596" y="6524976"/>
            <a:ext cx="7858180" cy="261610"/>
          </a:xfrm>
          <a:prstGeom prst="rect">
            <a:avLst/>
          </a:prstGeom>
        </p:spPr>
        <p:txBody>
          <a:bodyPr wrap="square">
            <a:spAutoFit/>
          </a:bodyPr>
          <a:lstStyle/>
          <a:p>
            <a:r>
              <a:rPr lang="pt-PT" sz="1100" dirty="0" smtClean="0"/>
              <a:t>[10]  http://virtuando.info/wp-content/uploads/2009/11/keyword-analysis.jpg</a:t>
            </a:r>
            <a:endParaRPr lang="pt-PT" sz="1100" dirty="0"/>
          </a:p>
        </p:txBody>
      </p:sp>
      <p:sp>
        <p:nvSpPr>
          <p:cNvPr id="7" name="Rectângulo 6"/>
          <p:cNvSpPr/>
          <p:nvPr/>
        </p:nvSpPr>
        <p:spPr>
          <a:xfrm>
            <a:off x="6858016" y="4929198"/>
            <a:ext cx="518091" cy="338554"/>
          </a:xfrm>
          <a:prstGeom prst="rect">
            <a:avLst/>
          </a:prstGeom>
        </p:spPr>
        <p:txBody>
          <a:bodyPr wrap="none">
            <a:spAutoFit/>
          </a:bodyPr>
          <a:lstStyle/>
          <a:p>
            <a:r>
              <a:rPr lang="pt-PT" sz="1600" dirty="0" smtClean="0"/>
              <a:t>[10]</a:t>
            </a:r>
            <a:endParaRPr lang="pt-PT" sz="1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57158" y="0"/>
            <a:ext cx="8229600" cy="1143000"/>
          </a:xfrm>
        </p:spPr>
        <p:txBody>
          <a:bodyPr/>
          <a:lstStyle/>
          <a:p>
            <a:r>
              <a:rPr lang="pt-PT" b="1" u="sng" dirty="0" err="1" smtClean="0"/>
              <a:t>Effective</a:t>
            </a:r>
            <a:r>
              <a:rPr lang="pt-PT" b="1" u="sng" dirty="0" smtClean="0"/>
              <a:t> </a:t>
            </a:r>
            <a:r>
              <a:rPr lang="pt-PT" b="1" u="sng" dirty="0" err="1" smtClean="0"/>
              <a:t>Query</a:t>
            </a:r>
            <a:endParaRPr lang="pt-PT" b="1" u="sng" dirty="0"/>
          </a:p>
        </p:txBody>
      </p:sp>
      <p:graphicFrame>
        <p:nvGraphicFramePr>
          <p:cNvPr id="4" name="Marcador de Posição de Conteúdo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26" name="Rectangle 2"/>
          <p:cNvSpPr>
            <a:spLocks noChangeArrowheads="1"/>
          </p:cNvSpPr>
          <p:nvPr/>
        </p:nvSpPr>
        <p:spPr bwMode="auto">
          <a:xfrm>
            <a:off x="142844" y="6429396"/>
            <a:ext cx="3127779" cy="2616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PT" sz="1100" b="0" i="0" u="none" strike="noStrike" cap="none" normalizeH="0" baseline="0" dirty="0" smtClean="0">
                <a:ln>
                  <a:noFill/>
                </a:ln>
                <a:effectLst/>
                <a:latin typeface="+mj-lt"/>
                <a:cs typeface="Times New Roman" pitchFamily="18" charset="0"/>
              </a:rPr>
              <a:t>[11] </a:t>
            </a:r>
            <a:r>
              <a:rPr kumimoji="0" lang="pt-PT" sz="1100" b="0" i="0" u="none" strike="noStrike" cap="none" normalizeH="0" baseline="0" dirty="0" err="1" smtClean="0">
                <a:ln>
                  <a:noFill/>
                </a:ln>
                <a:effectLst/>
                <a:latin typeface="+mj-lt"/>
                <a:cs typeface="Times New Roman" pitchFamily="18" charset="0"/>
              </a:rPr>
              <a:t>www.medicine.mcgill.ca</a:t>
            </a:r>
            <a:r>
              <a:rPr kumimoji="0" lang="pt-PT" sz="1100" b="0" i="0" u="none" strike="noStrike" cap="none" normalizeH="0" baseline="0" dirty="0" smtClean="0">
                <a:ln>
                  <a:noFill/>
                </a:ln>
                <a:effectLst/>
                <a:latin typeface="+mj-lt"/>
                <a:cs typeface="Times New Roman" pitchFamily="18" charset="0"/>
              </a:rPr>
              <a:t>/.../</a:t>
            </a:r>
            <a:r>
              <a:rPr kumimoji="0" lang="pt-PT" sz="1100" b="0" i="0" u="none" strike="noStrike" cap="none" normalizeH="0" baseline="0" dirty="0" err="1" smtClean="0">
                <a:ln>
                  <a:noFill/>
                </a:ln>
                <a:effectLst/>
                <a:latin typeface="+mj-lt"/>
                <a:cs typeface="Times New Roman" pitchFamily="18" charset="0"/>
              </a:rPr>
              <a:t>PubMed_logo.png</a:t>
            </a:r>
            <a:r>
              <a:rPr kumimoji="0" lang="pt-PT" sz="1100" b="0" i="0" u="none" strike="noStrike" cap="none" normalizeH="0" baseline="0" dirty="0" smtClean="0">
                <a:ln>
                  <a:noFill/>
                </a:ln>
                <a:effectLst/>
                <a:latin typeface="+mj-lt"/>
                <a:cs typeface="Times New Roman" pitchFamily="18" charset="0"/>
              </a:rPr>
              <a:t> </a:t>
            </a:r>
          </a:p>
        </p:txBody>
      </p:sp>
      <p:sp>
        <p:nvSpPr>
          <p:cNvPr id="8" name="CaixaDeTexto 7"/>
          <p:cNvSpPr txBox="1"/>
          <p:nvPr/>
        </p:nvSpPr>
        <p:spPr>
          <a:xfrm>
            <a:off x="3071802" y="2714620"/>
            <a:ext cx="571504" cy="338554"/>
          </a:xfrm>
          <a:prstGeom prst="rect">
            <a:avLst/>
          </a:prstGeom>
          <a:noFill/>
        </p:spPr>
        <p:txBody>
          <a:bodyPr wrap="square" rtlCol="0">
            <a:spAutoFit/>
          </a:bodyPr>
          <a:lstStyle/>
          <a:p>
            <a:r>
              <a:rPr lang="pt-PT" sz="1600" dirty="0" smtClean="0"/>
              <a:t>[11]</a:t>
            </a:r>
            <a:endParaRPr lang="pt-PT" sz="1600" dirty="0"/>
          </a:p>
        </p:txBody>
      </p:sp>
      <p:sp>
        <p:nvSpPr>
          <p:cNvPr id="1027" name="Rectangle 3"/>
          <p:cNvSpPr>
            <a:spLocks noChangeArrowheads="1"/>
          </p:cNvSpPr>
          <p:nvPr/>
        </p:nvSpPr>
        <p:spPr bwMode="auto">
          <a:xfrm>
            <a:off x="3143240" y="6429396"/>
            <a:ext cx="2815194" cy="253916"/>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PT" sz="1050" b="0" i="0" u="none" strike="noStrike" cap="none" normalizeH="0" baseline="0" dirty="0" smtClean="0">
                <a:ln>
                  <a:noFill/>
                </a:ln>
                <a:effectLst/>
                <a:latin typeface="+mj-lt"/>
                <a:cs typeface="Times New Roman" pitchFamily="18" charset="0"/>
              </a:rPr>
              <a:t>[12] </a:t>
            </a:r>
            <a:r>
              <a:rPr kumimoji="0" lang="pt-PT" sz="1050" b="0" i="0" u="none" strike="noStrike" cap="none" normalizeH="0" baseline="0" dirty="0" err="1" smtClean="0">
                <a:ln>
                  <a:noFill/>
                </a:ln>
                <a:effectLst/>
                <a:latin typeface="+mj-lt"/>
                <a:cs typeface="Times New Roman" pitchFamily="18" charset="0"/>
              </a:rPr>
              <a:t>www.nikhef.nl</a:t>
            </a:r>
            <a:r>
              <a:rPr kumimoji="0" lang="pt-PT" sz="1050" b="0" i="0" u="none" strike="noStrike" cap="none" normalizeH="0" baseline="0" dirty="0" smtClean="0">
                <a:ln>
                  <a:noFill/>
                </a:ln>
                <a:effectLst/>
                <a:latin typeface="+mj-lt"/>
                <a:cs typeface="Times New Roman" pitchFamily="18" charset="0"/>
              </a:rPr>
              <a:t>/.../</a:t>
            </a:r>
            <a:r>
              <a:rPr kumimoji="0" lang="pt-PT" sz="1050" b="0" i="0" u="none" strike="noStrike" cap="none" normalizeH="0" baseline="0" dirty="0" err="1" smtClean="0">
                <a:ln>
                  <a:noFill/>
                </a:ln>
                <a:effectLst/>
                <a:latin typeface="+mj-lt"/>
                <a:cs typeface="Times New Roman" pitchFamily="18" charset="0"/>
              </a:rPr>
              <a:t>Scopus_logo_findout.jpg</a:t>
            </a:r>
            <a:r>
              <a:rPr kumimoji="0" lang="pt-PT" sz="1050" b="0" i="0" u="none" strike="noStrike" cap="none" normalizeH="0" baseline="0" dirty="0" smtClean="0">
                <a:ln>
                  <a:noFill/>
                </a:ln>
                <a:effectLst/>
                <a:latin typeface="+mj-lt"/>
                <a:cs typeface="Times New Roman" pitchFamily="18" charset="0"/>
              </a:rPr>
              <a:t> </a:t>
            </a:r>
          </a:p>
        </p:txBody>
      </p:sp>
      <p:sp>
        <p:nvSpPr>
          <p:cNvPr id="10" name="CaixaDeTexto 9"/>
          <p:cNvSpPr txBox="1"/>
          <p:nvPr/>
        </p:nvSpPr>
        <p:spPr>
          <a:xfrm>
            <a:off x="3071802" y="4376330"/>
            <a:ext cx="571504" cy="338554"/>
          </a:xfrm>
          <a:prstGeom prst="rect">
            <a:avLst/>
          </a:prstGeom>
          <a:noFill/>
        </p:spPr>
        <p:txBody>
          <a:bodyPr wrap="square" rtlCol="0">
            <a:spAutoFit/>
          </a:bodyPr>
          <a:lstStyle/>
          <a:p>
            <a:r>
              <a:rPr lang="pt-PT" sz="1600" dirty="0" smtClean="0">
                <a:latin typeface="+mj-lt"/>
                <a:cs typeface="Times New Roman" pitchFamily="18" charset="0"/>
              </a:rPr>
              <a:t>[12]</a:t>
            </a:r>
            <a:endParaRPr lang="pt-PT" sz="1600" dirty="0">
              <a:latin typeface="+mj-lt"/>
              <a:cs typeface="Times New Roman" pitchFamily="18" charset="0"/>
            </a:endParaRPr>
          </a:p>
        </p:txBody>
      </p:sp>
      <p:sp>
        <p:nvSpPr>
          <p:cNvPr id="1028" name="Rectangle 4"/>
          <p:cNvSpPr>
            <a:spLocks noChangeArrowheads="1"/>
          </p:cNvSpPr>
          <p:nvPr/>
        </p:nvSpPr>
        <p:spPr bwMode="auto">
          <a:xfrm>
            <a:off x="5929322" y="6357958"/>
            <a:ext cx="3196709"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t-PT" sz="1050" b="0" i="0" u="none" strike="noStrike" cap="none" normalizeH="0" baseline="0" dirty="0" smtClean="0">
                <a:ln>
                  <a:noFill/>
                </a:ln>
                <a:effectLst/>
                <a:latin typeface="+mj-lt"/>
                <a:cs typeface="Times New Roman" pitchFamily="18" charset="0"/>
              </a:rPr>
              <a:t>[13] </a:t>
            </a:r>
            <a:r>
              <a:rPr kumimoji="0" lang="pt-PT" sz="1050" b="0" i="0" u="none" strike="noStrike" cap="none" normalizeH="0" baseline="0" dirty="0" err="1" smtClean="0">
                <a:ln>
                  <a:noFill/>
                </a:ln>
                <a:effectLst/>
                <a:latin typeface="+mj-lt"/>
                <a:cs typeface="Times New Roman" pitchFamily="18" charset="0"/>
              </a:rPr>
              <a:t>libinfo.uark.edu</a:t>
            </a:r>
            <a:r>
              <a:rPr kumimoji="0" lang="pt-PT" sz="1050" b="0" i="0" u="none" strike="noStrike" cap="none" normalizeH="0" baseline="0" dirty="0" smtClean="0">
                <a:ln>
                  <a:noFill/>
                </a:ln>
                <a:effectLst/>
                <a:latin typeface="+mj-lt"/>
                <a:cs typeface="Times New Roman" pitchFamily="18" charset="0"/>
              </a:rPr>
              <a:t>/</a:t>
            </a:r>
            <a:r>
              <a:rPr kumimoji="0" lang="pt-PT" sz="1050" b="0" i="0" u="none" strike="noStrike" cap="none" normalizeH="0" baseline="0" dirty="0" err="1" smtClean="0">
                <a:ln>
                  <a:noFill/>
                </a:ln>
                <a:effectLst/>
                <a:latin typeface="+mj-lt"/>
                <a:cs typeface="Times New Roman" pitchFamily="18" charset="0"/>
              </a:rPr>
              <a:t>Libimages</a:t>
            </a:r>
            <a:r>
              <a:rPr kumimoji="0" lang="pt-PT" sz="1050" b="0" i="0" u="none" strike="noStrike" cap="none" normalizeH="0" baseline="0" dirty="0" smtClean="0">
                <a:ln>
                  <a:noFill/>
                </a:ln>
                <a:effectLst/>
                <a:latin typeface="+mj-lt"/>
                <a:cs typeface="Times New Roman" pitchFamily="18" charset="0"/>
              </a:rPr>
              <a:t>/</a:t>
            </a:r>
            <a:r>
              <a:rPr kumimoji="0" lang="pt-PT" sz="1050" b="0" i="0" u="none" strike="noStrike" cap="none" normalizeH="0" baseline="0" dirty="0" err="1" smtClean="0">
                <a:ln>
                  <a:noFill/>
                </a:ln>
                <a:effectLst/>
                <a:latin typeface="+mj-lt"/>
                <a:cs typeface="Times New Roman" pitchFamily="18" charset="0"/>
              </a:rPr>
              <a:t>eresources</a:t>
            </a:r>
            <a:r>
              <a:rPr kumimoji="0" lang="pt-PT" sz="1050" b="0" i="0" u="none" strike="noStrike" cap="none" normalizeH="0" baseline="0" dirty="0" smtClean="0">
                <a:ln>
                  <a:noFill/>
                </a:ln>
                <a:effectLst/>
                <a:latin typeface="+mj-lt"/>
                <a:cs typeface="Times New Roman" pitchFamily="18" charset="0"/>
              </a:rPr>
              <a:t>/</a:t>
            </a:r>
            <a:r>
              <a:rPr kumimoji="0" lang="pt-PT" sz="1050" b="0" i="0" u="none" strike="noStrike" cap="none" normalizeH="0" baseline="0" dirty="0" err="1" smtClean="0">
                <a:ln>
                  <a:noFill/>
                </a:ln>
                <a:effectLst/>
                <a:latin typeface="+mj-lt"/>
                <a:cs typeface="Times New Roman" pitchFamily="18" charset="0"/>
              </a:rPr>
              <a:t>isinew.jpg</a:t>
            </a:r>
            <a:r>
              <a:rPr kumimoji="0" lang="pt-PT" sz="1800" b="0" i="0" u="none" strike="noStrike" cap="none" normalizeH="0" baseline="0" dirty="0" smtClean="0">
                <a:ln>
                  <a:noFill/>
                </a:ln>
                <a:solidFill>
                  <a:schemeClr val="tx1"/>
                </a:solidFill>
                <a:effectLst/>
                <a:latin typeface="+mj-lt"/>
                <a:cs typeface="Arial" charset="0"/>
              </a:rPr>
              <a:t> </a:t>
            </a:r>
          </a:p>
        </p:txBody>
      </p:sp>
      <p:sp>
        <p:nvSpPr>
          <p:cNvPr id="12" name="CaixaDeTexto 11"/>
          <p:cNvSpPr txBox="1"/>
          <p:nvPr/>
        </p:nvSpPr>
        <p:spPr>
          <a:xfrm>
            <a:off x="3143240" y="6000768"/>
            <a:ext cx="642942" cy="338554"/>
          </a:xfrm>
          <a:prstGeom prst="rect">
            <a:avLst/>
          </a:prstGeom>
          <a:noFill/>
        </p:spPr>
        <p:txBody>
          <a:bodyPr wrap="square" rtlCol="0">
            <a:spAutoFit/>
          </a:bodyPr>
          <a:lstStyle/>
          <a:p>
            <a:r>
              <a:rPr lang="pt-PT" sz="1600" dirty="0" smtClean="0">
                <a:latin typeface="+mj-lt"/>
                <a:cs typeface="Times New Roman" pitchFamily="18" charset="0"/>
              </a:rPr>
              <a:t>[13]</a:t>
            </a:r>
            <a:endParaRPr lang="pt-PT" sz="1600" dirty="0">
              <a:latin typeface="+mj-lt"/>
              <a:cs typeface="Times New Roman" pitchFamily="18" charset="0"/>
            </a:endParaRPr>
          </a:p>
        </p:txBody>
      </p:sp>
      <p:sp useBgFill="1">
        <p:nvSpPr>
          <p:cNvPr id="13" name="Oval 12">
            <a:hlinkClick r:id="rId8" action="ppaction://hlinksldjump"/>
          </p:cNvPr>
          <p:cNvSpPr/>
          <p:nvPr/>
        </p:nvSpPr>
        <p:spPr>
          <a:xfrm>
            <a:off x="8501090" y="6000768"/>
            <a:ext cx="428628" cy="428628"/>
          </a:xfrm>
          <a:prstGeom prst="ellipse">
            <a:avLst/>
          </a:prstGeom>
          <a:ln>
            <a:solidFill>
              <a:schemeClr val="accent1"/>
            </a:solidFill>
          </a:ln>
          <a:effectLst>
            <a:innerShdw blurRad="63500" dist="50800">
              <a:prstClr val="black">
                <a:alpha val="50000"/>
              </a:prstClr>
            </a:innerShdw>
          </a:effectLst>
          <a:scene3d>
            <a:camera prst="orthographicFront">
              <a:rot lat="20381469" lon="18884671" rev="12455676"/>
            </a:camera>
            <a:lightRig rig="sunset" dir="t"/>
          </a:scene3d>
          <a:sp3d prstMaterial="dkEdge">
            <a:bevelT/>
            <a:bevelB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28596" y="214290"/>
            <a:ext cx="8229600" cy="796086"/>
          </a:xfrm>
        </p:spPr>
        <p:txBody>
          <a:bodyPr>
            <a:normAutofit/>
          </a:bodyPr>
          <a:lstStyle/>
          <a:p>
            <a:r>
              <a:rPr lang="pt-PT" b="1" u="sng" dirty="0" err="1" smtClean="0">
                <a:latin typeface="Calibri" pitchFamily="34" charset="0"/>
              </a:rPr>
              <a:t>DataBase</a:t>
            </a:r>
            <a:r>
              <a:rPr lang="pt-PT" b="1" u="sng" dirty="0" smtClean="0"/>
              <a:t> </a:t>
            </a:r>
            <a:r>
              <a:rPr lang="pt-PT" b="1" u="sng" dirty="0" err="1" smtClean="0"/>
              <a:t>Research</a:t>
            </a:r>
            <a:endParaRPr lang="pt-PT" b="1" u="sng" dirty="0"/>
          </a:p>
        </p:txBody>
      </p:sp>
      <p:graphicFrame>
        <p:nvGraphicFramePr>
          <p:cNvPr id="4" name="Marcador de Posição de Conteúdo 3"/>
          <p:cNvGraphicFramePr>
            <a:graphicFrameLocks noGrp="1"/>
          </p:cNvGraphicFramePr>
          <p:nvPr>
            <p:ph idx="1"/>
          </p:nvPr>
        </p:nvGraphicFramePr>
        <p:xfrm>
          <a:off x="428596" y="1500174"/>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CaixaDeTexto 4"/>
          <p:cNvSpPr txBox="1"/>
          <p:nvPr/>
        </p:nvSpPr>
        <p:spPr>
          <a:xfrm>
            <a:off x="357158" y="5929330"/>
            <a:ext cx="5786478" cy="646331"/>
          </a:xfrm>
          <a:prstGeom prst="rect">
            <a:avLst/>
          </a:prstGeom>
          <a:noFill/>
        </p:spPr>
        <p:txBody>
          <a:bodyPr wrap="square" rtlCol="0">
            <a:spAutoFit/>
          </a:bodyPr>
          <a:lstStyle/>
          <a:p>
            <a:r>
              <a:rPr lang="pt-PT" sz="3600" b="1" dirty="0" smtClean="0">
                <a:effectLst>
                  <a:outerShdw blurRad="38100" dist="38100" dir="2700000" algn="tl">
                    <a:srgbClr val="000000">
                      <a:alpha val="43137"/>
                    </a:srgbClr>
                  </a:outerShdw>
                </a:effectLst>
              </a:rPr>
              <a:t>N=14569 </a:t>
            </a:r>
            <a:endParaRPr lang="pt-PT" sz="3600" b="1" dirty="0">
              <a:effectLst>
                <a:outerShdw blurRad="38100" dist="38100" dir="2700000" algn="tl">
                  <a:srgbClr val="000000">
                    <a:alpha val="43137"/>
                  </a:srgbClr>
                </a:outerShdw>
              </a:effectLst>
            </a:endParaRPr>
          </a:p>
        </p:txBody>
      </p:sp>
      <p:sp>
        <p:nvSpPr>
          <p:cNvPr id="6" name="Seta para a direita 5"/>
          <p:cNvSpPr/>
          <p:nvPr/>
        </p:nvSpPr>
        <p:spPr>
          <a:xfrm>
            <a:off x="8358214" y="6357958"/>
            <a:ext cx="357190" cy="285752"/>
          </a:xfrm>
          <a:prstGeom prst="righ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pt-PT"/>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00034" y="214290"/>
            <a:ext cx="8229600" cy="938962"/>
          </a:xfrm>
        </p:spPr>
        <p:txBody>
          <a:bodyPr>
            <a:normAutofit fontScale="90000"/>
          </a:bodyPr>
          <a:lstStyle/>
          <a:p>
            <a:r>
              <a:rPr lang="pt-PT" b="1" dirty="0" err="1" smtClean="0"/>
              <a:t>Methods</a:t>
            </a:r>
            <a:r>
              <a:rPr lang="pt-PT" b="1" dirty="0" smtClean="0"/>
              <a:t/>
            </a:r>
            <a:br>
              <a:rPr lang="pt-PT" b="1" dirty="0" smtClean="0"/>
            </a:br>
            <a:r>
              <a:rPr lang="pt-PT" b="1" dirty="0" smtClean="0"/>
              <a:t> </a:t>
            </a:r>
            <a:r>
              <a:rPr lang="pt-PT" b="1" u="sng" dirty="0" smtClean="0"/>
              <a:t>Data </a:t>
            </a:r>
            <a:r>
              <a:rPr lang="pt-PT" b="1" u="sng" dirty="0" err="1" smtClean="0"/>
              <a:t>Selection</a:t>
            </a:r>
            <a:endParaRPr lang="pt-PT" b="1" u="sng" dirty="0"/>
          </a:p>
        </p:txBody>
      </p:sp>
      <p:sp>
        <p:nvSpPr>
          <p:cNvPr id="3" name="Marcador de Posição de Conteúdo 2"/>
          <p:cNvSpPr>
            <a:spLocks noGrp="1"/>
          </p:cNvSpPr>
          <p:nvPr>
            <p:ph sz="half" idx="1"/>
          </p:nvPr>
        </p:nvSpPr>
        <p:spPr>
          <a:xfrm>
            <a:off x="457200" y="1600200"/>
            <a:ext cx="2328850" cy="4900634"/>
          </a:xfrm>
        </p:spPr>
        <p:txBody>
          <a:bodyPr>
            <a:normAutofit/>
          </a:bodyPr>
          <a:lstStyle/>
          <a:p>
            <a:pPr algn="just">
              <a:buNone/>
            </a:pPr>
            <a:r>
              <a:rPr lang="pt-PT" sz="2000" dirty="0" err="1" smtClean="0"/>
              <a:t>Articles</a:t>
            </a:r>
            <a:r>
              <a:rPr lang="pt-PT" sz="2000" dirty="0" smtClean="0"/>
              <a:t> were</a:t>
            </a:r>
          </a:p>
          <a:p>
            <a:pPr algn="just">
              <a:buNone/>
            </a:pPr>
            <a:r>
              <a:rPr lang="pt-PT" sz="2000" dirty="0" err="1" smtClean="0"/>
              <a:t>reunited</a:t>
            </a:r>
            <a:r>
              <a:rPr lang="pt-PT" sz="2000" dirty="0" smtClean="0"/>
              <a:t> </a:t>
            </a:r>
            <a:r>
              <a:rPr lang="pt-PT" sz="2000" dirty="0" err="1" smtClean="0"/>
              <a:t>in</a:t>
            </a:r>
            <a:r>
              <a:rPr lang="pt-PT" sz="2000" dirty="0" smtClean="0"/>
              <a:t> a</a:t>
            </a:r>
          </a:p>
          <a:p>
            <a:pPr algn="just">
              <a:buNone/>
            </a:pPr>
            <a:r>
              <a:rPr lang="pt-PT" sz="2000" dirty="0" err="1" smtClean="0"/>
              <a:t>reference</a:t>
            </a:r>
            <a:r>
              <a:rPr lang="pt-PT" sz="2000" dirty="0" smtClean="0"/>
              <a:t> </a:t>
            </a:r>
            <a:r>
              <a:rPr lang="pt-PT" sz="2000" dirty="0" err="1" smtClean="0"/>
              <a:t>manager</a:t>
            </a:r>
            <a:endParaRPr lang="pt-PT" sz="2000" dirty="0" smtClean="0"/>
          </a:p>
          <a:p>
            <a:pPr algn="just">
              <a:buNone/>
            </a:pPr>
            <a:r>
              <a:rPr lang="pt-PT" sz="2000" dirty="0" smtClean="0"/>
              <a:t>[</a:t>
            </a:r>
            <a:r>
              <a:rPr lang="pt-PT" sz="2000" dirty="0" err="1" smtClean="0">
                <a:solidFill>
                  <a:schemeClr val="accent1"/>
                </a:solidFill>
              </a:rPr>
              <a:t>EndNote</a:t>
            </a:r>
            <a:r>
              <a:rPr lang="pt-PT" sz="2000" dirty="0" smtClean="0"/>
              <a:t>] in </a:t>
            </a:r>
            <a:r>
              <a:rPr lang="pt-PT" sz="2000" dirty="0" err="1" smtClean="0"/>
              <a:t>order</a:t>
            </a:r>
            <a:endParaRPr lang="pt-PT" sz="2000" dirty="0" smtClean="0"/>
          </a:p>
          <a:p>
            <a:pPr algn="just">
              <a:buNone/>
            </a:pPr>
            <a:r>
              <a:rPr lang="pt-PT" sz="2000" dirty="0" smtClean="0"/>
              <a:t>to  </a:t>
            </a:r>
            <a:r>
              <a:rPr lang="pt-PT" sz="2000" dirty="0" err="1" smtClean="0"/>
              <a:t>ease</a:t>
            </a:r>
            <a:r>
              <a:rPr lang="pt-PT" sz="2000" dirty="0" smtClean="0"/>
              <a:t> the</a:t>
            </a:r>
          </a:p>
          <a:p>
            <a:pPr algn="just">
              <a:buNone/>
            </a:pPr>
            <a:r>
              <a:rPr lang="pt-PT" sz="2000" dirty="0" err="1" smtClean="0"/>
              <a:t>assembling</a:t>
            </a:r>
            <a:r>
              <a:rPr lang="pt-PT" sz="2000" dirty="0" smtClean="0"/>
              <a:t> and</a:t>
            </a:r>
          </a:p>
          <a:p>
            <a:pPr algn="just">
              <a:buNone/>
            </a:pPr>
            <a:r>
              <a:rPr lang="pt-PT" sz="2000" dirty="0" err="1" smtClean="0"/>
              <a:t>drawing</a:t>
            </a:r>
            <a:r>
              <a:rPr lang="pt-PT" sz="2000" dirty="0" smtClean="0"/>
              <a:t> processes. </a:t>
            </a:r>
          </a:p>
          <a:p>
            <a:pPr algn="just">
              <a:buNone/>
            </a:pPr>
            <a:r>
              <a:rPr lang="pt-PT" sz="2000" dirty="0" err="1" smtClean="0"/>
              <a:t>Duplicates</a:t>
            </a:r>
            <a:r>
              <a:rPr lang="pt-PT" sz="2000" dirty="0" smtClean="0"/>
              <a:t> were</a:t>
            </a:r>
          </a:p>
          <a:p>
            <a:pPr algn="just">
              <a:buNone/>
            </a:pPr>
            <a:r>
              <a:rPr lang="pt-PT" sz="2000" dirty="0" err="1" smtClean="0"/>
              <a:t>removed</a:t>
            </a:r>
            <a:r>
              <a:rPr lang="pt-PT" sz="2000" dirty="0" smtClean="0"/>
              <a:t> </a:t>
            </a:r>
            <a:r>
              <a:rPr lang="pt-PT" sz="2000" dirty="0" err="1" smtClean="0"/>
              <a:t>while</a:t>
            </a:r>
            <a:endParaRPr lang="pt-PT" sz="2000" dirty="0" smtClean="0"/>
          </a:p>
          <a:p>
            <a:pPr algn="just">
              <a:buNone/>
            </a:pPr>
            <a:r>
              <a:rPr lang="pt-PT" sz="2000" dirty="0" err="1" smtClean="0"/>
              <a:t>sorting</a:t>
            </a:r>
            <a:r>
              <a:rPr lang="pt-PT" sz="2000" dirty="0" smtClean="0"/>
              <a:t> </a:t>
            </a:r>
            <a:r>
              <a:rPr lang="pt-PT" sz="2000" dirty="0" err="1" smtClean="0"/>
              <a:t>through</a:t>
            </a:r>
            <a:r>
              <a:rPr lang="pt-PT" sz="2000" dirty="0" smtClean="0"/>
              <a:t> the</a:t>
            </a:r>
          </a:p>
          <a:p>
            <a:pPr algn="just">
              <a:buNone/>
            </a:pPr>
            <a:r>
              <a:rPr lang="pt-PT" sz="2000" dirty="0" err="1" smtClean="0"/>
              <a:t>titles</a:t>
            </a:r>
            <a:r>
              <a:rPr lang="pt-PT" sz="2000" dirty="0" smtClean="0"/>
              <a:t>.</a:t>
            </a:r>
          </a:p>
          <a:p>
            <a:pPr>
              <a:buNone/>
            </a:pPr>
            <a:endParaRPr lang="pt-PT" sz="2400" dirty="0" smtClean="0"/>
          </a:p>
          <a:p>
            <a:pPr>
              <a:buNone/>
            </a:pPr>
            <a:endParaRPr lang="pt-PT" sz="2400" dirty="0" smtClean="0"/>
          </a:p>
          <a:p>
            <a:pPr>
              <a:buNone/>
            </a:pPr>
            <a:endParaRPr lang="pt-PT" sz="2400" dirty="0" smtClean="0"/>
          </a:p>
          <a:p>
            <a:pPr>
              <a:buNone/>
            </a:pPr>
            <a:endParaRPr lang="pt-PT" dirty="0" smtClean="0"/>
          </a:p>
          <a:p>
            <a:pPr algn="ctr">
              <a:buNone/>
            </a:pPr>
            <a:endParaRPr lang="pt-PT" dirty="0" smtClean="0"/>
          </a:p>
          <a:p>
            <a:endParaRPr lang="pt-PT" dirty="0"/>
          </a:p>
          <a:p>
            <a:endParaRPr lang="pt-PT" dirty="0"/>
          </a:p>
        </p:txBody>
      </p:sp>
      <p:pic>
        <p:nvPicPr>
          <p:cNvPr id="7" name="Picture 2"/>
          <p:cNvPicPr>
            <a:picLocks noChangeAspect="1" noChangeArrowheads="1"/>
          </p:cNvPicPr>
          <p:nvPr/>
        </p:nvPicPr>
        <p:blipFill>
          <a:blip r:embed="rId3" cstate="print"/>
          <a:srcRect/>
          <a:stretch>
            <a:fillRect/>
          </a:stretch>
        </p:blipFill>
        <p:spPr bwMode="auto">
          <a:xfrm>
            <a:off x="2928926" y="1500174"/>
            <a:ext cx="6034617" cy="442915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11" name="CaixaDeTexto 10"/>
          <p:cNvSpPr txBox="1"/>
          <p:nvPr/>
        </p:nvSpPr>
        <p:spPr>
          <a:xfrm>
            <a:off x="785786" y="5929330"/>
            <a:ext cx="7929618" cy="523220"/>
          </a:xfrm>
          <a:prstGeom prst="rect">
            <a:avLst/>
          </a:prstGeom>
          <a:noFill/>
        </p:spPr>
        <p:txBody>
          <a:bodyPr wrap="square" rtlCol="0">
            <a:spAutoFit/>
          </a:bodyPr>
          <a:lstStyle/>
          <a:p>
            <a:pPr>
              <a:buNone/>
            </a:pPr>
            <a:r>
              <a:rPr lang="pt-PT" sz="2000" dirty="0" err="1" smtClean="0"/>
              <a:t>Thus</a:t>
            </a:r>
            <a:r>
              <a:rPr lang="pt-PT" sz="2000" dirty="0" smtClean="0"/>
              <a:t> </a:t>
            </a:r>
            <a:r>
              <a:rPr lang="pt-PT" sz="2000" dirty="0" err="1" smtClean="0"/>
              <a:t>concluding</a:t>
            </a:r>
            <a:r>
              <a:rPr lang="pt-PT" sz="2000" dirty="0" smtClean="0"/>
              <a:t> a total </a:t>
            </a:r>
            <a:r>
              <a:rPr lang="pt-PT" sz="2000" dirty="0" err="1" smtClean="0"/>
              <a:t>of</a:t>
            </a:r>
            <a:r>
              <a:rPr lang="pt-PT" sz="2000" dirty="0" smtClean="0"/>
              <a:t> </a:t>
            </a:r>
            <a:r>
              <a:rPr lang="pt-PT" sz="2800" b="1" dirty="0" smtClean="0">
                <a:solidFill>
                  <a:schemeClr val="accent1"/>
                </a:solidFill>
              </a:rPr>
              <a:t>6672</a:t>
            </a:r>
            <a:r>
              <a:rPr lang="pt-PT" sz="2000" dirty="0" smtClean="0"/>
              <a:t> articles.</a:t>
            </a:r>
            <a:endParaRPr lang="pt-PT" sz="2000" b="1"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85720" y="285728"/>
            <a:ext cx="8229600" cy="1143000"/>
          </a:xfrm>
        </p:spPr>
        <p:txBody>
          <a:bodyPr>
            <a:normAutofit fontScale="90000"/>
          </a:bodyPr>
          <a:lstStyle/>
          <a:p>
            <a:pPr algn="l"/>
            <a:r>
              <a:rPr lang="pt-PT" b="1" dirty="0" err="1" smtClean="0"/>
              <a:t>Methods</a:t>
            </a:r>
            <a:r>
              <a:rPr lang="pt-PT" b="1" dirty="0" smtClean="0"/>
              <a:t/>
            </a:r>
            <a:br>
              <a:rPr lang="pt-PT" b="1" dirty="0" smtClean="0"/>
            </a:br>
            <a:r>
              <a:rPr lang="pt-PT" b="1" u="sng" dirty="0" smtClean="0"/>
              <a:t>Data </a:t>
            </a:r>
            <a:r>
              <a:rPr lang="pt-PT" b="1" u="sng" dirty="0" err="1" smtClean="0"/>
              <a:t>Selection</a:t>
            </a:r>
            <a:endParaRPr lang="pt-PT" b="1" u="sng" dirty="0"/>
          </a:p>
        </p:txBody>
      </p:sp>
      <p:pic>
        <p:nvPicPr>
          <p:cNvPr id="5" name="Marcador de Posição de Conteúdo 4" descr="final flowchart.jpg"/>
          <p:cNvPicPr>
            <a:picLocks noGrp="1" noChangeAspect="1"/>
          </p:cNvPicPr>
          <p:nvPr>
            <p:ph idx="1"/>
          </p:nvPr>
        </p:nvPicPr>
        <p:blipFill>
          <a:blip r:embed="rId3" cstate="print">
            <a:clrChange>
              <a:clrFrom>
                <a:srgbClr val="FFFFFF"/>
              </a:clrFrom>
              <a:clrTo>
                <a:srgbClr val="FFFFFF">
                  <a:alpha val="0"/>
                </a:srgbClr>
              </a:clrTo>
            </a:clrChange>
          </a:blip>
          <a:stretch>
            <a:fillRect/>
          </a:stretch>
        </p:blipFill>
        <p:spPr>
          <a:xfrm>
            <a:off x="2928926" y="214290"/>
            <a:ext cx="5935239" cy="6429420"/>
          </a:xfr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PT" b="1" dirty="0" err="1" smtClean="0"/>
              <a:t>Methods</a:t>
            </a:r>
            <a:r>
              <a:rPr lang="pt-PT" b="1" dirty="0" smtClean="0"/>
              <a:t/>
            </a:r>
            <a:br>
              <a:rPr lang="pt-PT" b="1" dirty="0" smtClean="0"/>
            </a:br>
            <a:r>
              <a:rPr lang="pt-PT" b="1" u="sng" dirty="0" smtClean="0"/>
              <a:t>Data </a:t>
            </a:r>
            <a:r>
              <a:rPr lang="pt-PT" b="1" u="sng" dirty="0" err="1" smtClean="0"/>
              <a:t>Selection</a:t>
            </a:r>
            <a:endParaRPr lang="pt-PT" b="1" u="sng" dirty="0"/>
          </a:p>
        </p:txBody>
      </p:sp>
      <p:sp>
        <p:nvSpPr>
          <p:cNvPr id="3" name="Marcador de Posição de Conteúdo 2"/>
          <p:cNvSpPr>
            <a:spLocks noGrp="1"/>
          </p:cNvSpPr>
          <p:nvPr>
            <p:ph idx="1"/>
          </p:nvPr>
        </p:nvSpPr>
        <p:spPr>
          <a:xfrm>
            <a:off x="428596" y="2428868"/>
            <a:ext cx="8229600" cy="4071966"/>
          </a:xfrm>
        </p:spPr>
        <p:txBody>
          <a:bodyPr>
            <a:noAutofit/>
          </a:bodyPr>
          <a:lstStyle/>
          <a:p>
            <a:pPr>
              <a:lnSpc>
                <a:spcPct val="150000"/>
              </a:lnSpc>
              <a:buNone/>
            </a:pPr>
            <a:r>
              <a:rPr lang="pt-PT" sz="2400" b="1" dirty="0" err="1" smtClean="0"/>
              <a:t>Inclusion</a:t>
            </a:r>
            <a:r>
              <a:rPr lang="pt-PT" sz="2400" b="1" dirty="0" smtClean="0"/>
              <a:t> </a:t>
            </a:r>
            <a:r>
              <a:rPr lang="pt-PT" sz="2400" b="1" dirty="0" err="1" smtClean="0"/>
              <a:t>Criteria</a:t>
            </a:r>
            <a:r>
              <a:rPr lang="pt-PT" sz="2400" dirty="0" smtClean="0"/>
              <a:t>: articles were included </a:t>
            </a:r>
            <a:r>
              <a:rPr lang="pt-PT" sz="2400" dirty="0" err="1" smtClean="0"/>
              <a:t>if</a:t>
            </a:r>
            <a:r>
              <a:rPr lang="pt-PT" sz="2400" dirty="0" smtClean="0"/>
              <a:t>…</a:t>
            </a:r>
          </a:p>
          <a:p>
            <a:pPr marL="452438">
              <a:lnSpc>
                <a:spcPct val="150000"/>
              </a:lnSpc>
            </a:pPr>
            <a:r>
              <a:rPr lang="pt-PT" sz="2400" dirty="0" err="1" smtClean="0"/>
              <a:t>The</a:t>
            </a:r>
            <a:r>
              <a:rPr lang="pt-PT" sz="2400" dirty="0" smtClean="0"/>
              <a:t> </a:t>
            </a:r>
            <a:r>
              <a:rPr lang="pt-PT" sz="2400" dirty="0" err="1" smtClean="0"/>
              <a:t>definition</a:t>
            </a:r>
            <a:r>
              <a:rPr lang="pt-PT" sz="2400" dirty="0" smtClean="0"/>
              <a:t> of </a:t>
            </a:r>
            <a:r>
              <a:rPr lang="pt-PT" sz="2400" dirty="0" err="1" smtClean="0"/>
              <a:t>control</a:t>
            </a:r>
            <a:r>
              <a:rPr lang="pt-PT" sz="2400" dirty="0" smtClean="0"/>
              <a:t> </a:t>
            </a:r>
            <a:r>
              <a:rPr lang="pt-PT" sz="2400" dirty="0" err="1" smtClean="0"/>
              <a:t>given</a:t>
            </a:r>
            <a:r>
              <a:rPr lang="pt-PT" sz="2400" dirty="0" smtClean="0"/>
              <a:t> </a:t>
            </a:r>
            <a:r>
              <a:rPr lang="pt-PT" sz="2400" dirty="0" err="1" smtClean="0"/>
              <a:t>in</a:t>
            </a:r>
            <a:r>
              <a:rPr lang="pt-PT" sz="2400" dirty="0" smtClean="0"/>
              <a:t> </a:t>
            </a:r>
            <a:r>
              <a:rPr lang="pt-PT" sz="2400" dirty="0" err="1" smtClean="0"/>
              <a:t>the</a:t>
            </a:r>
            <a:r>
              <a:rPr lang="pt-PT" sz="2400" dirty="0" smtClean="0"/>
              <a:t> </a:t>
            </a:r>
            <a:r>
              <a:rPr lang="pt-PT" sz="2400" dirty="0" err="1" smtClean="0"/>
              <a:t>article</a:t>
            </a:r>
            <a:r>
              <a:rPr lang="pt-PT" sz="2400" dirty="0" smtClean="0"/>
              <a:t> </a:t>
            </a:r>
            <a:r>
              <a:rPr lang="pt-PT" sz="2400" dirty="0" err="1" smtClean="0"/>
              <a:t>was</a:t>
            </a:r>
            <a:r>
              <a:rPr lang="pt-PT" sz="2400" dirty="0" smtClean="0"/>
              <a:t> </a:t>
            </a:r>
            <a:r>
              <a:rPr lang="pt-PT" sz="2400" dirty="0" err="1" smtClean="0"/>
              <a:t>according</a:t>
            </a:r>
            <a:r>
              <a:rPr lang="pt-PT" sz="2400" dirty="0" smtClean="0"/>
              <a:t> to </a:t>
            </a:r>
            <a:r>
              <a:rPr lang="pt-PT" sz="2400" dirty="0" err="1" smtClean="0"/>
              <a:t>GINA’s</a:t>
            </a:r>
            <a:r>
              <a:rPr lang="pt-PT" sz="2400" dirty="0" smtClean="0"/>
              <a:t> </a:t>
            </a:r>
            <a:r>
              <a:rPr lang="pt-PT" sz="2400" dirty="0" err="1" smtClean="0"/>
              <a:t>guidelines</a:t>
            </a:r>
            <a:r>
              <a:rPr lang="pt-PT" sz="2400" dirty="0" smtClean="0"/>
              <a:t>;</a:t>
            </a:r>
          </a:p>
          <a:p>
            <a:pPr marL="452438">
              <a:lnSpc>
                <a:spcPct val="150000"/>
              </a:lnSpc>
            </a:pPr>
            <a:r>
              <a:rPr lang="pt-PT" sz="2400" dirty="0" err="1" smtClean="0"/>
              <a:t>The</a:t>
            </a:r>
            <a:r>
              <a:rPr lang="pt-PT" sz="2400" dirty="0" smtClean="0"/>
              <a:t> </a:t>
            </a:r>
            <a:r>
              <a:rPr lang="pt-PT" sz="2400" dirty="0" err="1" smtClean="0"/>
              <a:t>study’s</a:t>
            </a:r>
            <a:r>
              <a:rPr lang="pt-PT" sz="2400" dirty="0" smtClean="0"/>
              <a:t> </a:t>
            </a:r>
            <a:r>
              <a:rPr lang="pt-PT" sz="2400" dirty="0" err="1" smtClean="0"/>
              <a:t>participants</a:t>
            </a:r>
            <a:r>
              <a:rPr lang="pt-PT" sz="2400" dirty="0" smtClean="0"/>
              <a:t> included </a:t>
            </a:r>
            <a:r>
              <a:rPr lang="pt-PT" sz="2400" dirty="0" err="1" smtClean="0"/>
              <a:t>children</a:t>
            </a:r>
            <a:r>
              <a:rPr lang="pt-PT" sz="2400" dirty="0" smtClean="0"/>
              <a:t>;</a:t>
            </a:r>
          </a:p>
          <a:p>
            <a:pPr marL="452438">
              <a:lnSpc>
                <a:spcPct val="150000"/>
              </a:lnSpc>
            </a:pPr>
            <a:r>
              <a:rPr lang="pt-PT" sz="2400" dirty="0" smtClean="0"/>
              <a:t>The </a:t>
            </a:r>
            <a:r>
              <a:rPr lang="pt-PT" sz="2400" dirty="0" err="1" smtClean="0"/>
              <a:t>country</a:t>
            </a:r>
            <a:r>
              <a:rPr lang="pt-PT" sz="2400" dirty="0" smtClean="0"/>
              <a:t> </a:t>
            </a:r>
            <a:r>
              <a:rPr lang="pt-PT" sz="2400" dirty="0" err="1" smtClean="0"/>
              <a:t>where</a:t>
            </a:r>
            <a:r>
              <a:rPr lang="pt-PT" sz="2400" dirty="0" smtClean="0"/>
              <a:t> </a:t>
            </a:r>
            <a:r>
              <a:rPr lang="pt-PT" sz="2400" dirty="0" err="1" smtClean="0"/>
              <a:t>the</a:t>
            </a:r>
            <a:r>
              <a:rPr lang="pt-PT" sz="2400" dirty="0" smtClean="0"/>
              <a:t> </a:t>
            </a:r>
            <a:r>
              <a:rPr lang="pt-PT" sz="2400" dirty="0" err="1" smtClean="0"/>
              <a:t>children</a:t>
            </a:r>
            <a:r>
              <a:rPr lang="pt-PT" sz="2400" dirty="0" smtClean="0"/>
              <a:t> </a:t>
            </a:r>
            <a:r>
              <a:rPr lang="pt-PT" sz="2400" dirty="0" err="1" smtClean="0"/>
              <a:t>were</a:t>
            </a:r>
            <a:r>
              <a:rPr lang="pt-PT" sz="2400" dirty="0" smtClean="0"/>
              <a:t> </a:t>
            </a:r>
            <a:r>
              <a:rPr lang="pt-PT" sz="2400" dirty="0" err="1" smtClean="0"/>
              <a:t>being</a:t>
            </a:r>
            <a:r>
              <a:rPr lang="pt-PT" sz="2400" dirty="0" smtClean="0"/>
              <a:t> </a:t>
            </a:r>
            <a:r>
              <a:rPr lang="pt-PT" sz="2400" dirty="0" err="1" smtClean="0"/>
              <a:t>controlled</a:t>
            </a:r>
            <a:r>
              <a:rPr lang="pt-PT" sz="2400" dirty="0" smtClean="0"/>
              <a:t> </a:t>
            </a:r>
            <a:r>
              <a:rPr lang="pt-PT" sz="2400" dirty="0" err="1" smtClean="0"/>
              <a:t>was</a:t>
            </a:r>
            <a:r>
              <a:rPr lang="pt-PT" sz="2400" dirty="0" smtClean="0"/>
              <a:t> </a:t>
            </a:r>
            <a:r>
              <a:rPr lang="pt-PT" sz="2400" dirty="0" err="1" smtClean="0"/>
              <a:t>an</a:t>
            </a:r>
            <a:r>
              <a:rPr lang="pt-PT" sz="2400" dirty="0" smtClean="0"/>
              <a:t> </a:t>
            </a:r>
            <a:r>
              <a:rPr lang="pt-PT" sz="2400" dirty="0" err="1" smtClean="0"/>
              <a:t>European</a:t>
            </a:r>
            <a:r>
              <a:rPr lang="pt-PT" sz="2400" dirty="0" smtClean="0"/>
              <a:t> </a:t>
            </a:r>
            <a:r>
              <a:rPr lang="pt-PT" sz="2400" dirty="0" err="1" smtClean="0"/>
              <a:t>one</a:t>
            </a:r>
            <a:r>
              <a:rPr lang="pt-PT" sz="2400" dirty="0" smtClean="0"/>
              <a:t>;</a:t>
            </a:r>
          </a:p>
          <a:p>
            <a:pPr>
              <a:lnSpc>
                <a:spcPct val="170000"/>
              </a:lnSpc>
              <a:buNone/>
            </a:pPr>
            <a:endParaRPr lang="pt-PT" sz="2400" dirty="0" smtClean="0"/>
          </a:p>
          <a:p>
            <a:endParaRPr lang="pt-PT" sz="2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PT" b="1" dirty="0" err="1" smtClean="0"/>
              <a:t>Methods</a:t>
            </a:r>
            <a:r>
              <a:rPr lang="pt-PT" b="1" dirty="0" smtClean="0"/>
              <a:t/>
            </a:r>
            <a:br>
              <a:rPr lang="pt-PT" b="1" dirty="0" smtClean="0"/>
            </a:br>
            <a:r>
              <a:rPr lang="pt-PT" b="1" u="sng" dirty="0" smtClean="0"/>
              <a:t>Data </a:t>
            </a:r>
            <a:r>
              <a:rPr lang="pt-PT" b="1" u="sng" dirty="0" err="1" smtClean="0"/>
              <a:t>Selection</a:t>
            </a:r>
            <a:endParaRPr lang="pt-PT" b="1" u="sng" dirty="0"/>
          </a:p>
        </p:txBody>
      </p:sp>
      <p:sp>
        <p:nvSpPr>
          <p:cNvPr id="3" name="Marcador de Posição de Conteúdo 2"/>
          <p:cNvSpPr>
            <a:spLocks noGrp="1"/>
          </p:cNvSpPr>
          <p:nvPr>
            <p:ph idx="1"/>
          </p:nvPr>
        </p:nvSpPr>
        <p:spPr>
          <a:xfrm>
            <a:off x="214282" y="1785902"/>
            <a:ext cx="8643998" cy="5072098"/>
          </a:xfrm>
        </p:spPr>
        <p:txBody>
          <a:bodyPr>
            <a:normAutofit fontScale="92500"/>
          </a:bodyPr>
          <a:lstStyle/>
          <a:p>
            <a:pPr>
              <a:lnSpc>
                <a:spcPct val="150000"/>
              </a:lnSpc>
              <a:buNone/>
            </a:pPr>
            <a:r>
              <a:rPr lang="pt-PT" sz="2600" b="1" dirty="0" err="1" smtClean="0"/>
              <a:t>Exclusion</a:t>
            </a:r>
            <a:r>
              <a:rPr lang="pt-PT" sz="2600" b="1" dirty="0" smtClean="0"/>
              <a:t> </a:t>
            </a:r>
            <a:r>
              <a:rPr lang="pt-PT" sz="2600" b="1" dirty="0" err="1" smtClean="0"/>
              <a:t>Criteria</a:t>
            </a:r>
            <a:r>
              <a:rPr lang="pt-PT" sz="2600" dirty="0" smtClean="0"/>
              <a:t>:</a:t>
            </a:r>
            <a:r>
              <a:rPr lang="pt-PT" sz="2400" dirty="0" smtClean="0"/>
              <a:t> </a:t>
            </a:r>
            <a:r>
              <a:rPr lang="pt-PT" sz="2400" dirty="0" err="1" smtClean="0"/>
              <a:t>articles</a:t>
            </a:r>
            <a:r>
              <a:rPr lang="pt-PT" sz="2400" dirty="0" smtClean="0"/>
              <a:t> </a:t>
            </a:r>
            <a:r>
              <a:rPr lang="pt-PT" sz="2400" dirty="0" err="1" smtClean="0"/>
              <a:t>were</a:t>
            </a:r>
            <a:r>
              <a:rPr lang="pt-PT" sz="2400" dirty="0" smtClean="0"/>
              <a:t> </a:t>
            </a:r>
            <a:r>
              <a:rPr lang="pt-PT" sz="2400" dirty="0" err="1" smtClean="0"/>
              <a:t>excluded</a:t>
            </a:r>
            <a:r>
              <a:rPr lang="pt-PT" sz="2400" dirty="0" smtClean="0"/>
              <a:t> </a:t>
            </a:r>
            <a:r>
              <a:rPr lang="pt-PT" sz="2400" dirty="0" err="1" smtClean="0"/>
              <a:t>if</a:t>
            </a:r>
            <a:r>
              <a:rPr lang="pt-PT" sz="2400" dirty="0" smtClean="0"/>
              <a:t>…</a:t>
            </a:r>
          </a:p>
          <a:p>
            <a:pPr marL="452438">
              <a:lnSpc>
                <a:spcPct val="150000"/>
              </a:lnSpc>
            </a:pPr>
            <a:r>
              <a:rPr lang="pt-PT" sz="2400" dirty="0" err="1" smtClean="0"/>
              <a:t>Only</a:t>
            </a:r>
            <a:r>
              <a:rPr lang="pt-PT" sz="2400" dirty="0" smtClean="0"/>
              <a:t> </a:t>
            </a:r>
            <a:r>
              <a:rPr lang="pt-PT" sz="2400" dirty="0" err="1" smtClean="0"/>
              <a:t>the</a:t>
            </a:r>
            <a:r>
              <a:rPr lang="pt-PT" sz="2400" dirty="0" smtClean="0"/>
              <a:t> </a:t>
            </a:r>
            <a:r>
              <a:rPr lang="pt-PT" sz="2400" dirty="0" err="1" smtClean="0"/>
              <a:t>methods</a:t>
            </a:r>
            <a:r>
              <a:rPr lang="pt-PT" sz="2400" dirty="0" smtClean="0"/>
              <a:t> </a:t>
            </a:r>
            <a:r>
              <a:rPr lang="pt-PT" sz="2400" dirty="0" err="1" smtClean="0"/>
              <a:t>of</a:t>
            </a:r>
            <a:r>
              <a:rPr lang="pt-PT" sz="2400" dirty="0" smtClean="0"/>
              <a:t> </a:t>
            </a:r>
            <a:r>
              <a:rPr lang="pt-PT" sz="2400" dirty="0" err="1" smtClean="0"/>
              <a:t>asthma</a:t>
            </a:r>
            <a:r>
              <a:rPr lang="pt-PT" sz="2400" dirty="0" smtClean="0"/>
              <a:t> </a:t>
            </a:r>
            <a:r>
              <a:rPr lang="pt-PT" sz="2400" dirty="0" err="1" smtClean="0"/>
              <a:t>control</a:t>
            </a:r>
            <a:r>
              <a:rPr lang="pt-PT" sz="2400" dirty="0" smtClean="0"/>
              <a:t> </a:t>
            </a:r>
            <a:r>
              <a:rPr lang="pt-PT" sz="2400" dirty="0" err="1" smtClean="0"/>
              <a:t>were</a:t>
            </a:r>
            <a:r>
              <a:rPr lang="pt-PT" sz="2400" dirty="0" smtClean="0"/>
              <a:t> </a:t>
            </a:r>
            <a:r>
              <a:rPr lang="pt-PT" sz="2400" dirty="0" err="1" smtClean="0"/>
              <a:t>focused</a:t>
            </a:r>
            <a:r>
              <a:rPr lang="pt-PT" sz="2400" dirty="0" smtClean="0"/>
              <a:t>;</a:t>
            </a:r>
          </a:p>
          <a:p>
            <a:pPr marL="452438">
              <a:lnSpc>
                <a:spcPct val="150000"/>
              </a:lnSpc>
            </a:pPr>
            <a:r>
              <a:rPr lang="pt-PT" sz="2400" dirty="0" err="1" smtClean="0"/>
              <a:t>The</a:t>
            </a:r>
            <a:r>
              <a:rPr lang="pt-PT" sz="2400" dirty="0" smtClean="0"/>
              <a:t> </a:t>
            </a:r>
            <a:r>
              <a:rPr lang="pt-PT" sz="2400" dirty="0" err="1" smtClean="0"/>
              <a:t>study’s</a:t>
            </a:r>
            <a:r>
              <a:rPr lang="pt-PT" sz="2400" dirty="0" smtClean="0"/>
              <a:t> </a:t>
            </a:r>
            <a:r>
              <a:rPr lang="pt-PT" sz="2400" dirty="0" err="1" smtClean="0"/>
              <a:t>result</a:t>
            </a:r>
            <a:r>
              <a:rPr lang="pt-PT" sz="2400" dirty="0" smtClean="0"/>
              <a:t> </a:t>
            </a:r>
            <a:r>
              <a:rPr lang="pt-PT" sz="2400" dirty="0" err="1" smtClean="0"/>
              <a:t>referred</a:t>
            </a:r>
            <a:r>
              <a:rPr lang="pt-PT" sz="2400" dirty="0" smtClean="0"/>
              <a:t> to </a:t>
            </a:r>
            <a:r>
              <a:rPr lang="pt-PT" sz="2400" dirty="0" err="1" smtClean="0"/>
              <a:t>both</a:t>
            </a:r>
            <a:r>
              <a:rPr lang="pt-PT" sz="2400" dirty="0" smtClean="0"/>
              <a:t> </a:t>
            </a:r>
            <a:r>
              <a:rPr lang="pt-PT" sz="2400" dirty="0" err="1" smtClean="0"/>
              <a:t>adults</a:t>
            </a:r>
            <a:r>
              <a:rPr lang="pt-PT" sz="2400" dirty="0" smtClean="0"/>
              <a:t> </a:t>
            </a:r>
            <a:r>
              <a:rPr lang="pt-PT" sz="2400" dirty="0" err="1" smtClean="0"/>
              <a:t>and</a:t>
            </a:r>
            <a:r>
              <a:rPr lang="pt-PT" sz="2400" dirty="0" smtClean="0"/>
              <a:t> </a:t>
            </a:r>
            <a:r>
              <a:rPr lang="pt-PT" sz="2400" dirty="0" err="1" smtClean="0"/>
              <a:t>children</a:t>
            </a:r>
            <a:r>
              <a:rPr lang="pt-PT" sz="2400" dirty="0" smtClean="0"/>
              <a:t> </a:t>
            </a:r>
            <a:r>
              <a:rPr lang="pt-PT" sz="2400" dirty="0" err="1" smtClean="0"/>
              <a:t>combined</a:t>
            </a:r>
            <a:r>
              <a:rPr lang="pt-PT" sz="2400" dirty="0" smtClean="0"/>
              <a:t>;</a:t>
            </a:r>
          </a:p>
          <a:p>
            <a:pPr marL="452438">
              <a:lnSpc>
                <a:spcPct val="150000"/>
              </a:lnSpc>
            </a:pPr>
            <a:r>
              <a:rPr lang="pt-PT" sz="2400" dirty="0" err="1" smtClean="0"/>
              <a:t>It</a:t>
            </a:r>
            <a:r>
              <a:rPr lang="pt-PT" sz="2400" dirty="0" smtClean="0"/>
              <a:t> </a:t>
            </a:r>
            <a:r>
              <a:rPr lang="pt-PT" sz="2400" dirty="0" err="1" smtClean="0"/>
              <a:t>did</a:t>
            </a:r>
            <a:r>
              <a:rPr lang="pt-PT" sz="2400" dirty="0" smtClean="0"/>
              <a:t> </a:t>
            </a:r>
            <a:r>
              <a:rPr lang="pt-PT" sz="2400" dirty="0" err="1" smtClean="0"/>
              <a:t>not</a:t>
            </a:r>
            <a:r>
              <a:rPr lang="pt-PT" sz="2400" dirty="0" smtClean="0"/>
              <a:t> </a:t>
            </a:r>
            <a:r>
              <a:rPr lang="pt-PT" sz="2400" dirty="0" err="1" smtClean="0"/>
              <a:t>measure</a:t>
            </a:r>
            <a:r>
              <a:rPr lang="pt-PT" sz="2400" dirty="0" smtClean="0"/>
              <a:t> </a:t>
            </a:r>
            <a:r>
              <a:rPr lang="pt-PT" sz="2400" dirty="0" err="1" smtClean="0"/>
              <a:t>the</a:t>
            </a:r>
            <a:r>
              <a:rPr lang="pt-PT" sz="2400" dirty="0" smtClean="0"/>
              <a:t> </a:t>
            </a:r>
            <a:r>
              <a:rPr lang="pt-PT" sz="2400" dirty="0" err="1" smtClean="0"/>
              <a:t>proportion</a:t>
            </a:r>
            <a:r>
              <a:rPr lang="pt-PT" sz="2400" dirty="0" smtClean="0"/>
              <a:t> </a:t>
            </a:r>
            <a:r>
              <a:rPr lang="pt-PT" sz="2400" dirty="0" err="1" smtClean="0"/>
              <a:t>of</a:t>
            </a:r>
            <a:r>
              <a:rPr lang="pt-PT" sz="2400" dirty="0" smtClean="0"/>
              <a:t> </a:t>
            </a:r>
            <a:r>
              <a:rPr lang="pt-PT" sz="2400" dirty="0" err="1" smtClean="0"/>
              <a:t>control</a:t>
            </a:r>
            <a:r>
              <a:rPr lang="pt-PT" sz="2400" dirty="0" smtClean="0"/>
              <a:t>;</a:t>
            </a:r>
          </a:p>
          <a:p>
            <a:pPr marL="452438">
              <a:lnSpc>
                <a:spcPct val="150000"/>
              </a:lnSpc>
            </a:pPr>
            <a:r>
              <a:rPr lang="pt-PT" sz="2400" dirty="0" err="1" smtClean="0"/>
              <a:t>The</a:t>
            </a:r>
            <a:r>
              <a:rPr lang="pt-PT" sz="2400" dirty="0" smtClean="0"/>
              <a:t> </a:t>
            </a:r>
            <a:r>
              <a:rPr lang="pt-PT" sz="2400" dirty="0" err="1" smtClean="0"/>
              <a:t>full</a:t>
            </a:r>
            <a:r>
              <a:rPr lang="pt-PT" sz="2400" dirty="0" smtClean="0"/>
              <a:t> </a:t>
            </a:r>
            <a:r>
              <a:rPr lang="pt-PT" sz="2400" dirty="0" err="1" smtClean="0"/>
              <a:t>text</a:t>
            </a:r>
            <a:r>
              <a:rPr lang="pt-PT" sz="2400" dirty="0" smtClean="0"/>
              <a:t> </a:t>
            </a:r>
            <a:r>
              <a:rPr lang="pt-PT" sz="2400" dirty="0" err="1" smtClean="0"/>
              <a:t>was</a:t>
            </a:r>
            <a:r>
              <a:rPr lang="pt-PT" sz="2400" dirty="0" smtClean="0"/>
              <a:t> </a:t>
            </a:r>
            <a:r>
              <a:rPr lang="pt-PT" sz="2400" dirty="0" err="1" smtClean="0"/>
              <a:t>not</a:t>
            </a:r>
            <a:r>
              <a:rPr lang="pt-PT" sz="2400" dirty="0" smtClean="0"/>
              <a:t> </a:t>
            </a:r>
            <a:r>
              <a:rPr lang="pt-PT" sz="2400" dirty="0" err="1" smtClean="0"/>
              <a:t>available*</a:t>
            </a:r>
            <a:r>
              <a:rPr lang="pt-PT" sz="2400" dirty="0" smtClean="0"/>
              <a:t>;</a:t>
            </a:r>
          </a:p>
          <a:p>
            <a:pPr marL="452438">
              <a:lnSpc>
                <a:spcPct val="150000"/>
              </a:lnSpc>
            </a:pPr>
            <a:r>
              <a:rPr lang="pt-PT" sz="2400" dirty="0" err="1" smtClean="0"/>
              <a:t>The</a:t>
            </a:r>
            <a:r>
              <a:rPr lang="pt-PT" sz="2400" dirty="0" smtClean="0"/>
              <a:t> </a:t>
            </a:r>
            <a:r>
              <a:rPr lang="pt-PT" sz="2400" dirty="0" err="1" smtClean="0"/>
              <a:t>text</a:t>
            </a:r>
            <a:r>
              <a:rPr lang="pt-PT" sz="2400" dirty="0" smtClean="0"/>
              <a:t> </a:t>
            </a:r>
            <a:r>
              <a:rPr lang="pt-PT" sz="2400" dirty="0" err="1" smtClean="0"/>
              <a:t>was</a:t>
            </a:r>
            <a:r>
              <a:rPr lang="pt-PT" sz="2400" dirty="0" smtClean="0"/>
              <a:t> </a:t>
            </a:r>
            <a:r>
              <a:rPr lang="pt-PT" sz="2400" dirty="0" err="1" smtClean="0"/>
              <a:t>not</a:t>
            </a:r>
            <a:r>
              <a:rPr lang="pt-PT" sz="2400" dirty="0" smtClean="0"/>
              <a:t> </a:t>
            </a:r>
            <a:r>
              <a:rPr lang="pt-PT" sz="2400" dirty="0" err="1" smtClean="0"/>
              <a:t>written</a:t>
            </a:r>
            <a:r>
              <a:rPr lang="pt-PT" sz="2400" dirty="0" smtClean="0"/>
              <a:t> </a:t>
            </a:r>
            <a:r>
              <a:rPr lang="pt-PT" sz="2400" dirty="0" err="1" smtClean="0"/>
              <a:t>in</a:t>
            </a:r>
            <a:r>
              <a:rPr lang="pt-PT" sz="2400" dirty="0" smtClean="0"/>
              <a:t> </a:t>
            </a:r>
            <a:r>
              <a:rPr lang="pt-PT" sz="2400" dirty="0" err="1" smtClean="0"/>
              <a:t>english</a:t>
            </a:r>
            <a:r>
              <a:rPr lang="pt-PT" sz="2400" dirty="0" smtClean="0"/>
              <a:t>.</a:t>
            </a:r>
          </a:p>
          <a:p>
            <a:pPr>
              <a:buNone/>
            </a:pPr>
            <a:endParaRPr lang="pt-PT" sz="2000" dirty="0" smtClean="0"/>
          </a:p>
          <a:p>
            <a:pPr algn="just">
              <a:buNone/>
            </a:pPr>
            <a:r>
              <a:rPr lang="pt-PT" dirty="0" smtClean="0"/>
              <a:t>  </a:t>
            </a:r>
            <a:r>
              <a:rPr lang="pt-PT" dirty="0" err="1" smtClean="0"/>
              <a:t>*</a:t>
            </a:r>
            <a:r>
              <a:rPr lang="pt-PT" sz="1900" dirty="0" err="1" smtClean="0"/>
              <a:t>The</a:t>
            </a:r>
            <a:r>
              <a:rPr lang="pt-PT" sz="1900" dirty="0" smtClean="0"/>
              <a:t> </a:t>
            </a:r>
            <a:r>
              <a:rPr lang="pt-PT" sz="1900" dirty="0" err="1" smtClean="0"/>
              <a:t>articles</a:t>
            </a:r>
            <a:r>
              <a:rPr lang="pt-PT" sz="1900" dirty="0" smtClean="0"/>
              <a:t> </a:t>
            </a:r>
            <a:r>
              <a:rPr lang="pt-PT" sz="1900" dirty="0" err="1" smtClean="0"/>
              <a:t>which</a:t>
            </a:r>
            <a:r>
              <a:rPr lang="pt-PT" sz="1900" dirty="0" smtClean="0"/>
              <a:t> </a:t>
            </a:r>
            <a:r>
              <a:rPr lang="pt-PT" sz="1900" dirty="0" err="1" smtClean="0"/>
              <a:t>did</a:t>
            </a:r>
            <a:r>
              <a:rPr lang="pt-PT" sz="1900" dirty="0" smtClean="0"/>
              <a:t> </a:t>
            </a:r>
            <a:r>
              <a:rPr lang="pt-PT" sz="1900" dirty="0" err="1" smtClean="0"/>
              <a:t>not</a:t>
            </a:r>
            <a:r>
              <a:rPr lang="pt-PT" sz="1900" dirty="0" smtClean="0"/>
              <a:t> </a:t>
            </a:r>
            <a:r>
              <a:rPr lang="pt-PT" sz="1900" dirty="0" err="1" smtClean="0"/>
              <a:t>have</a:t>
            </a:r>
            <a:r>
              <a:rPr lang="pt-PT" sz="1900" dirty="0" smtClean="0"/>
              <a:t> </a:t>
            </a:r>
            <a:r>
              <a:rPr lang="pt-PT" sz="1900" dirty="0" err="1" smtClean="0"/>
              <a:t>their</a:t>
            </a:r>
            <a:r>
              <a:rPr lang="pt-PT" sz="1900" dirty="0" smtClean="0"/>
              <a:t> </a:t>
            </a:r>
            <a:r>
              <a:rPr lang="pt-PT" sz="1900" dirty="0" err="1" smtClean="0"/>
              <a:t>full</a:t>
            </a:r>
            <a:r>
              <a:rPr lang="pt-PT" sz="1900" dirty="0" smtClean="0"/>
              <a:t> </a:t>
            </a:r>
            <a:r>
              <a:rPr lang="pt-PT" sz="1900" dirty="0" err="1" smtClean="0"/>
              <a:t>text</a:t>
            </a:r>
            <a:r>
              <a:rPr lang="pt-PT" sz="1900" dirty="0" smtClean="0"/>
              <a:t> </a:t>
            </a:r>
            <a:r>
              <a:rPr lang="pt-PT" sz="1900" dirty="0" err="1" smtClean="0"/>
              <a:t>available</a:t>
            </a:r>
            <a:r>
              <a:rPr lang="pt-PT" sz="1900" dirty="0" smtClean="0"/>
              <a:t> </a:t>
            </a:r>
            <a:r>
              <a:rPr lang="pt-PT" sz="1900" dirty="0" err="1" smtClean="0"/>
              <a:t>were</a:t>
            </a:r>
            <a:r>
              <a:rPr lang="pt-PT" sz="1900" dirty="0" smtClean="0"/>
              <a:t> </a:t>
            </a:r>
            <a:r>
              <a:rPr lang="pt-PT" sz="1900" dirty="0" err="1" smtClean="0"/>
              <a:t>saved</a:t>
            </a:r>
            <a:r>
              <a:rPr lang="pt-PT" sz="1900" dirty="0" smtClean="0"/>
              <a:t> </a:t>
            </a:r>
            <a:r>
              <a:rPr lang="pt-PT" sz="1900" dirty="0" err="1" smtClean="0"/>
              <a:t>in</a:t>
            </a:r>
            <a:r>
              <a:rPr lang="pt-PT" sz="1900" dirty="0" smtClean="0"/>
              <a:t> </a:t>
            </a:r>
            <a:r>
              <a:rPr lang="pt-PT" sz="1900" dirty="0" err="1" smtClean="0"/>
              <a:t>an</a:t>
            </a:r>
            <a:r>
              <a:rPr lang="pt-PT" sz="1900" dirty="0" smtClean="0"/>
              <a:t> </a:t>
            </a:r>
            <a:r>
              <a:rPr lang="pt-PT" sz="1900" dirty="0" err="1" smtClean="0"/>
              <a:t>endnote</a:t>
            </a:r>
            <a:r>
              <a:rPr lang="pt-PT" sz="1900" dirty="0" smtClean="0"/>
              <a:t> file </a:t>
            </a:r>
            <a:r>
              <a:rPr lang="pt-PT" sz="1900" dirty="0" err="1" smtClean="0"/>
              <a:t>in</a:t>
            </a:r>
            <a:r>
              <a:rPr lang="pt-PT" sz="1900" dirty="0" smtClean="0"/>
              <a:t> case </a:t>
            </a:r>
            <a:r>
              <a:rPr lang="pt-PT" sz="1900" dirty="0" err="1" smtClean="0"/>
              <a:t>of</a:t>
            </a:r>
            <a:r>
              <a:rPr lang="pt-PT" sz="1900" dirty="0" smtClean="0"/>
              <a:t> </a:t>
            </a:r>
            <a:r>
              <a:rPr lang="pt-PT" sz="1900" dirty="0" err="1" smtClean="0"/>
              <a:t>unsatisfactory</a:t>
            </a:r>
            <a:r>
              <a:rPr lang="pt-PT" sz="1900" dirty="0" smtClean="0"/>
              <a:t> </a:t>
            </a:r>
            <a:r>
              <a:rPr lang="pt-PT" sz="1900" dirty="0" err="1" smtClean="0"/>
              <a:t>results</a:t>
            </a:r>
            <a:r>
              <a:rPr lang="pt-PT" sz="1900" dirty="0" smtClean="0"/>
              <a:t>. </a:t>
            </a:r>
            <a:r>
              <a:rPr lang="pt-PT" sz="1900" dirty="0" err="1" smtClean="0"/>
              <a:t>If</a:t>
            </a:r>
            <a:r>
              <a:rPr lang="pt-PT" sz="1900" dirty="0" smtClean="0"/>
              <a:t> </a:t>
            </a:r>
            <a:r>
              <a:rPr lang="pt-PT" sz="1900" dirty="0" err="1" smtClean="0"/>
              <a:t>that</a:t>
            </a:r>
            <a:r>
              <a:rPr lang="pt-PT" sz="1900" dirty="0" smtClean="0"/>
              <a:t> </a:t>
            </a:r>
            <a:r>
              <a:rPr lang="pt-PT" sz="1900" dirty="0" err="1" smtClean="0"/>
              <a:t>was</a:t>
            </a:r>
            <a:r>
              <a:rPr lang="pt-PT" sz="1900" dirty="0" smtClean="0"/>
              <a:t> </a:t>
            </a:r>
            <a:r>
              <a:rPr lang="pt-PT" sz="1900" dirty="0" err="1" smtClean="0"/>
              <a:t>the</a:t>
            </a:r>
            <a:r>
              <a:rPr lang="pt-PT" sz="1900" dirty="0" smtClean="0"/>
              <a:t> case, </a:t>
            </a:r>
            <a:r>
              <a:rPr lang="pt-PT" sz="1900" dirty="0" err="1" smtClean="0"/>
              <a:t>an</a:t>
            </a:r>
            <a:r>
              <a:rPr lang="pt-PT" sz="1900" dirty="0" smtClean="0"/>
              <a:t> e-mail </a:t>
            </a:r>
            <a:r>
              <a:rPr lang="pt-PT" sz="1900" dirty="0" err="1" smtClean="0"/>
              <a:t>was</a:t>
            </a:r>
            <a:r>
              <a:rPr lang="pt-PT" sz="1900" dirty="0" smtClean="0"/>
              <a:t> to </a:t>
            </a:r>
            <a:r>
              <a:rPr lang="pt-PT" sz="1900" dirty="0" err="1" smtClean="0"/>
              <a:t>be</a:t>
            </a:r>
            <a:r>
              <a:rPr lang="pt-PT" sz="1900" dirty="0" smtClean="0"/>
              <a:t> </a:t>
            </a:r>
            <a:r>
              <a:rPr lang="pt-PT" sz="1900" dirty="0" err="1" smtClean="0"/>
              <a:t>sent</a:t>
            </a:r>
            <a:r>
              <a:rPr lang="pt-PT" sz="1900" dirty="0" smtClean="0"/>
              <a:t> to </a:t>
            </a:r>
            <a:r>
              <a:rPr lang="pt-PT" sz="1900" dirty="0" err="1" smtClean="0"/>
              <a:t>the</a:t>
            </a:r>
            <a:r>
              <a:rPr lang="pt-PT" sz="1900" dirty="0" smtClean="0"/>
              <a:t> </a:t>
            </a:r>
            <a:r>
              <a:rPr lang="pt-PT" sz="1900" dirty="0" err="1" smtClean="0"/>
              <a:t>authors</a:t>
            </a:r>
            <a:r>
              <a:rPr lang="pt-PT" sz="1900" dirty="0" smtClean="0"/>
              <a:t> </a:t>
            </a:r>
            <a:r>
              <a:rPr lang="pt-PT" sz="1900" dirty="0" err="1" smtClean="0"/>
              <a:t>in</a:t>
            </a:r>
            <a:r>
              <a:rPr lang="pt-PT" sz="1900" dirty="0" smtClean="0"/>
              <a:t> </a:t>
            </a:r>
            <a:r>
              <a:rPr lang="pt-PT" sz="1900" dirty="0" err="1" smtClean="0"/>
              <a:t>order</a:t>
            </a:r>
            <a:r>
              <a:rPr lang="pt-PT" sz="1900" dirty="0" smtClean="0"/>
              <a:t> to </a:t>
            </a:r>
            <a:r>
              <a:rPr lang="pt-PT" sz="1900" dirty="0" err="1" smtClean="0"/>
              <a:t>obtain</a:t>
            </a:r>
            <a:r>
              <a:rPr lang="pt-PT" sz="1900" dirty="0" smtClean="0"/>
              <a:t> </a:t>
            </a:r>
            <a:r>
              <a:rPr lang="pt-PT" sz="1900" dirty="0" err="1" smtClean="0"/>
              <a:t>the</a:t>
            </a:r>
            <a:r>
              <a:rPr lang="pt-PT" sz="1900" dirty="0" smtClean="0"/>
              <a:t> </a:t>
            </a:r>
            <a:r>
              <a:rPr lang="pt-PT" sz="1900" dirty="0" err="1" smtClean="0"/>
              <a:t>full</a:t>
            </a:r>
            <a:r>
              <a:rPr lang="pt-PT" sz="1900" dirty="0" smtClean="0"/>
              <a:t> </a:t>
            </a:r>
            <a:r>
              <a:rPr lang="pt-PT" sz="1900" dirty="0" err="1" smtClean="0"/>
              <a:t>article</a:t>
            </a:r>
            <a:r>
              <a:rPr lang="pt-PT" sz="1900" dirty="0" smtClean="0"/>
              <a: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PT" b="1" dirty="0" err="1" smtClean="0"/>
              <a:t>Methods</a:t>
            </a:r>
            <a:r>
              <a:rPr lang="pt-PT" b="1" dirty="0" smtClean="0"/>
              <a:t/>
            </a:r>
            <a:br>
              <a:rPr lang="pt-PT" b="1" dirty="0" smtClean="0"/>
            </a:br>
            <a:r>
              <a:rPr lang="pt-PT" b="1" u="sng" dirty="0" err="1" smtClean="0"/>
              <a:t>Quality</a:t>
            </a:r>
            <a:r>
              <a:rPr lang="pt-PT" b="1" u="sng" dirty="0" smtClean="0"/>
              <a:t> </a:t>
            </a:r>
            <a:r>
              <a:rPr lang="pt-PT" b="1" u="sng" dirty="0" err="1" smtClean="0"/>
              <a:t>Assessment</a:t>
            </a:r>
            <a:endParaRPr lang="pt-PT" b="1" u="sng" dirty="0"/>
          </a:p>
        </p:txBody>
      </p:sp>
      <p:sp>
        <p:nvSpPr>
          <p:cNvPr id="3" name="Marcador de Posição de Conteúdo 2"/>
          <p:cNvSpPr>
            <a:spLocks noGrp="1"/>
          </p:cNvSpPr>
          <p:nvPr>
            <p:ph idx="1"/>
          </p:nvPr>
        </p:nvSpPr>
        <p:spPr>
          <a:xfrm>
            <a:off x="428596" y="1928802"/>
            <a:ext cx="8229600" cy="4525963"/>
          </a:xfrm>
        </p:spPr>
        <p:txBody>
          <a:bodyPr>
            <a:normAutofit/>
          </a:bodyPr>
          <a:lstStyle/>
          <a:p>
            <a:r>
              <a:rPr lang="en-US" sz="2500" dirty="0" smtClean="0"/>
              <a:t>Performed independently by two reviewers, according to the STROBE checklist.</a:t>
            </a:r>
          </a:p>
          <a:p>
            <a:endParaRPr lang="pt-PT" dirty="0" smtClean="0"/>
          </a:p>
          <a:p>
            <a:endParaRPr lang="pt-PT" dirty="0" smtClean="0"/>
          </a:p>
          <a:p>
            <a:pPr>
              <a:buNone/>
            </a:pPr>
            <a:endParaRPr lang="pt-PT" dirty="0" smtClean="0"/>
          </a:p>
          <a:p>
            <a:pPr>
              <a:buNone/>
            </a:pPr>
            <a:endParaRPr lang="pt-PT" dirty="0" smtClean="0"/>
          </a:p>
          <a:p>
            <a:pPr>
              <a:buNone/>
            </a:pPr>
            <a:endParaRPr lang="pt-PT" dirty="0" smtClean="0"/>
          </a:p>
          <a:p>
            <a:r>
              <a:rPr lang="pt-PT" sz="2500" b="1" dirty="0" smtClean="0"/>
              <a:t>No</a:t>
            </a:r>
            <a:r>
              <a:rPr lang="pt-PT" sz="2500" dirty="0" smtClean="0"/>
              <a:t> articles were </a:t>
            </a:r>
            <a:r>
              <a:rPr lang="pt-PT" sz="2500" dirty="0" err="1" smtClean="0"/>
              <a:t>excluded</a:t>
            </a:r>
            <a:r>
              <a:rPr lang="pt-PT" sz="2500" dirty="0" smtClean="0"/>
              <a:t> </a:t>
            </a:r>
            <a:r>
              <a:rPr lang="pt-PT" sz="2500" dirty="0" err="1" smtClean="0"/>
              <a:t>on</a:t>
            </a:r>
            <a:r>
              <a:rPr lang="pt-PT" sz="2500" dirty="0" smtClean="0"/>
              <a:t> the </a:t>
            </a:r>
            <a:r>
              <a:rPr lang="pt-PT" sz="2500" dirty="0" err="1" smtClean="0"/>
              <a:t>basis</a:t>
            </a:r>
            <a:r>
              <a:rPr lang="pt-PT" sz="2500" dirty="0" smtClean="0"/>
              <a:t> of </a:t>
            </a:r>
            <a:r>
              <a:rPr lang="pt-PT" sz="2500" dirty="0" err="1" smtClean="0"/>
              <a:t>low-quality</a:t>
            </a:r>
            <a:r>
              <a:rPr lang="pt-PT" sz="2500" dirty="0" smtClean="0"/>
              <a:t>.</a:t>
            </a:r>
            <a:endParaRPr lang="pt-PT" sz="2500" dirty="0"/>
          </a:p>
        </p:txBody>
      </p:sp>
      <p:pic>
        <p:nvPicPr>
          <p:cNvPr id="4" name="Picture 2" descr="http://www.ispm.ch/fileadmin/template_resources/strobe/logo-strobe.jpg"/>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928662" y="3214686"/>
            <a:ext cx="7000924" cy="1555761"/>
          </a:xfrm>
          <a:prstGeom prst="rect">
            <a:avLst/>
          </a:prstGeom>
          <a:noFill/>
        </p:spPr>
      </p:pic>
      <p:sp>
        <p:nvSpPr>
          <p:cNvPr id="5" name="Rectângulo 4"/>
          <p:cNvSpPr/>
          <p:nvPr/>
        </p:nvSpPr>
        <p:spPr>
          <a:xfrm>
            <a:off x="714348" y="6429396"/>
            <a:ext cx="8715436" cy="261610"/>
          </a:xfrm>
          <a:prstGeom prst="rect">
            <a:avLst/>
          </a:prstGeom>
        </p:spPr>
        <p:txBody>
          <a:bodyPr wrap="square">
            <a:spAutoFit/>
          </a:bodyPr>
          <a:lstStyle/>
          <a:p>
            <a:r>
              <a:rPr lang="pt-PT" sz="1100" dirty="0" smtClean="0"/>
              <a:t>[14]  http://www.ispm.ch/fileadmin/template_resources/strobe/logo-strobe.jpg</a:t>
            </a:r>
            <a:endParaRPr lang="pt-PT" sz="1100" dirty="0"/>
          </a:p>
        </p:txBody>
      </p:sp>
      <p:sp>
        <p:nvSpPr>
          <p:cNvPr id="6" name="CaixaDeTexto 5"/>
          <p:cNvSpPr txBox="1"/>
          <p:nvPr/>
        </p:nvSpPr>
        <p:spPr>
          <a:xfrm>
            <a:off x="1285852" y="4429132"/>
            <a:ext cx="642942" cy="338554"/>
          </a:xfrm>
          <a:prstGeom prst="rect">
            <a:avLst/>
          </a:prstGeom>
          <a:noFill/>
        </p:spPr>
        <p:txBody>
          <a:bodyPr wrap="square" rtlCol="0">
            <a:spAutoFit/>
          </a:bodyPr>
          <a:lstStyle/>
          <a:p>
            <a:r>
              <a:rPr lang="pt-PT" sz="1600" dirty="0" smtClean="0">
                <a:latin typeface="+mj-lt"/>
                <a:cs typeface="Times New Roman" pitchFamily="18" charset="0"/>
              </a:rPr>
              <a:t>[14]</a:t>
            </a:r>
            <a:endParaRPr lang="pt-PT" sz="1600" dirty="0">
              <a:latin typeface="+mj-lt"/>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28596" y="1142984"/>
            <a:ext cx="8229600" cy="1357322"/>
          </a:xfrm>
        </p:spPr>
        <p:txBody>
          <a:bodyPr>
            <a:normAutofit fontScale="90000"/>
          </a:bodyPr>
          <a:lstStyle/>
          <a:p>
            <a:pPr algn="ctr"/>
            <a:r>
              <a:rPr lang="pt-PT" b="1" dirty="0" err="1" smtClean="0">
                <a:effectLst>
                  <a:outerShdw blurRad="38100" dist="38100" dir="2700000" algn="tl">
                    <a:srgbClr val="000000">
                      <a:alpha val="43137"/>
                    </a:srgbClr>
                  </a:outerShdw>
                </a:effectLst>
                <a:latin typeface="Cambria" pitchFamily="18" charset="0"/>
              </a:rPr>
              <a:t>Asthma</a:t>
            </a:r>
            <a:r>
              <a:rPr lang="pt-PT" b="1" dirty="0" smtClean="0">
                <a:effectLst>
                  <a:outerShdw blurRad="38100" dist="38100" dir="2700000" algn="tl">
                    <a:srgbClr val="000000">
                      <a:alpha val="43137"/>
                    </a:srgbClr>
                  </a:outerShdw>
                </a:effectLst>
                <a:latin typeface="Cambria" pitchFamily="18" charset="0"/>
              </a:rPr>
              <a:t> </a:t>
            </a:r>
            <a:r>
              <a:rPr lang="pt-PT" b="1" dirty="0" err="1">
                <a:effectLst>
                  <a:outerShdw blurRad="38100" dist="38100" dir="2700000" algn="tl">
                    <a:srgbClr val="000000">
                      <a:alpha val="43137"/>
                    </a:srgbClr>
                  </a:outerShdw>
                </a:effectLst>
                <a:latin typeface="Cambria" pitchFamily="18" charset="0"/>
              </a:rPr>
              <a:t>Control</a:t>
            </a:r>
            <a:r>
              <a:rPr lang="pt-PT" b="1" dirty="0" smtClean="0">
                <a:effectLst>
                  <a:outerShdw blurRad="38100" dist="38100" dir="2700000" algn="tl">
                    <a:srgbClr val="000000">
                      <a:alpha val="43137"/>
                    </a:srgbClr>
                  </a:outerShdw>
                </a:effectLst>
                <a:latin typeface="Cambria" pitchFamily="18" charset="0"/>
              </a:rPr>
              <a:t/>
            </a:r>
            <a:br>
              <a:rPr lang="pt-PT" b="1" dirty="0" smtClean="0">
                <a:effectLst>
                  <a:outerShdw blurRad="38100" dist="38100" dir="2700000" algn="tl">
                    <a:srgbClr val="000000">
                      <a:alpha val="43137"/>
                    </a:srgbClr>
                  </a:outerShdw>
                </a:effectLst>
                <a:latin typeface="Cambria" pitchFamily="18" charset="0"/>
              </a:rPr>
            </a:br>
            <a:r>
              <a:rPr lang="pt-PT" b="1" dirty="0">
                <a:effectLst>
                  <a:outerShdw blurRad="38100" dist="38100" dir="2700000" algn="tl">
                    <a:srgbClr val="000000">
                      <a:alpha val="43137"/>
                    </a:srgbClr>
                  </a:outerShdw>
                </a:effectLst>
                <a:latin typeface="Cambria" pitchFamily="18" charset="0"/>
              </a:rPr>
              <a:t>in </a:t>
            </a:r>
            <a:r>
              <a:rPr lang="pt-PT" b="1" dirty="0" err="1" smtClean="0">
                <a:effectLst>
                  <a:outerShdw blurRad="38100" dist="38100" dir="2700000" algn="tl">
                    <a:srgbClr val="000000">
                      <a:alpha val="43137"/>
                    </a:srgbClr>
                  </a:outerShdw>
                </a:effectLst>
                <a:latin typeface="Cambria" pitchFamily="18" charset="0"/>
              </a:rPr>
              <a:t>European</a:t>
            </a:r>
            <a:r>
              <a:rPr lang="pt-PT" b="1" dirty="0" smtClean="0">
                <a:effectLst>
                  <a:outerShdw blurRad="38100" dist="38100" dir="2700000" algn="tl">
                    <a:srgbClr val="000000">
                      <a:alpha val="43137"/>
                    </a:srgbClr>
                  </a:outerShdw>
                </a:effectLst>
                <a:latin typeface="Cambria" pitchFamily="18" charset="0"/>
              </a:rPr>
              <a:t> </a:t>
            </a:r>
            <a:r>
              <a:rPr lang="pt-PT" b="1" dirty="0" err="1" smtClean="0">
                <a:effectLst>
                  <a:outerShdw blurRad="38100" dist="38100" dir="2700000" algn="tl">
                    <a:srgbClr val="000000">
                      <a:alpha val="43137"/>
                    </a:srgbClr>
                  </a:outerShdw>
                </a:effectLst>
                <a:latin typeface="Cambria" pitchFamily="18" charset="0"/>
              </a:rPr>
              <a:t>Children</a:t>
            </a:r>
            <a:endParaRPr lang="pt-PT" b="1" dirty="0"/>
          </a:p>
        </p:txBody>
      </p:sp>
      <p:sp>
        <p:nvSpPr>
          <p:cNvPr id="3" name="Marcador de Posição de Conteúdo 2"/>
          <p:cNvSpPr>
            <a:spLocks noGrp="1"/>
          </p:cNvSpPr>
          <p:nvPr>
            <p:ph idx="1"/>
          </p:nvPr>
        </p:nvSpPr>
        <p:spPr>
          <a:xfrm>
            <a:off x="500034" y="3214686"/>
            <a:ext cx="8229600" cy="1185857"/>
          </a:xfrm>
        </p:spPr>
        <p:txBody>
          <a:bodyPr>
            <a:normAutofit/>
          </a:bodyPr>
          <a:lstStyle/>
          <a:p>
            <a:pPr lvl="0" algn="ctr">
              <a:buNone/>
            </a:pPr>
            <a:r>
              <a:rPr lang="pt-PT" sz="2200" b="1" i="1" dirty="0" err="1" smtClean="0">
                <a:solidFill>
                  <a:schemeClr val="tx1">
                    <a:lumMod val="65000"/>
                    <a:lumOff val="35000"/>
                  </a:schemeClr>
                </a:solidFill>
              </a:rPr>
              <a:t>Significant</a:t>
            </a:r>
            <a:r>
              <a:rPr lang="pt-PT" sz="2200" b="1" i="1" dirty="0" smtClean="0">
                <a:solidFill>
                  <a:schemeClr val="tx1">
                    <a:lumMod val="65000"/>
                    <a:lumOff val="35000"/>
                  </a:schemeClr>
                </a:solidFill>
              </a:rPr>
              <a:t> </a:t>
            </a:r>
            <a:r>
              <a:rPr lang="pt-PT" sz="2200" b="1" i="1" dirty="0" err="1" smtClean="0">
                <a:solidFill>
                  <a:schemeClr val="tx1">
                    <a:lumMod val="65000"/>
                    <a:lumOff val="35000"/>
                  </a:schemeClr>
                </a:solidFill>
              </a:rPr>
              <a:t>and</a:t>
            </a:r>
            <a:r>
              <a:rPr lang="pt-PT" sz="2200" b="1" i="1" dirty="0" smtClean="0">
                <a:solidFill>
                  <a:schemeClr val="tx1">
                    <a:lumMod val="65000"/>
                    <a:lumOff val="35000"/>
                  </a:schemeClr>
                </a:solidFill>
              </a:rPr>
              <a:t> </a:t>
            </a:r>
            <a:r>
              <a:rPr lang="pt-PT" sz="2200" b="1" i="1" dirty="0" err="1" smtClean="0">
                <a:solidFill>
                  <a:schemeClr val="tx1">
                    <a:lumMod val="65000"/>
                    <a:lumOff val="35000"/>
                  </a:schemeClr>
                </a:solidFill>
              </a:rPr>
              <a:t>unacceptable</a:t>
            </a:r>
            <a:r>
              <a:rPr lang="pt-PT" sz="2200" b="1" i="1" dirty="0" smtClean="0">
                <a:solidFill>
                  <a:schemeClr val="tx1">
                    <a:lumMod val="65000"/>
                    <a:lumOff val="35000"/>
                  </a:schemeClr>
                </a:solidFill>
              </a:rPr>
              <a:t> </a:t>
            </a:r>
            <a:r>
              <a:rPr lang="pt-PT" sz="2200" b="1" i="1" dirty="0" err="1" smtClean="0">
                <a:solidFill>
                  <a:schemeClr val="tx1">
                    <a:lumMod val="65000"/>
                    <a:lumOff val="35000"/>
                  </a:schemeClr>
                </a:solidFill>
              </a:rPr>
              <a:t>differences</a:t>
            </a:r>
            <a:r>
              <a:rPr lang="pt-PT" sz="2200" b="1" i="1" dirty="0" smtClean="0">
                <a:solidFill>
                  <a:schemeClr val="tx1">
                    <a:lumMod val="65000"/>
                    <a:lumOff val="35000"/>
                  </a:schemeClr>
                </a:solidFill>
              </a:rPr>
              <a:t> </a:t>
            </a:r>
            <a:r>
              <a:rPr lang="pt-PT" sz="2200" b="1" i="1" dirty="0" err="1" smtClean="0">
                <a:solidFill>
                  <a:schemeClr val="tx1">
                    <a:lumMod val="65000"/>
                    <a:lumOff val="35000"/>
                  </a:schemeClr>
                </a:solidFill>
              </a:rPr>
              <a:t>among</a:t>
            </a:r>
            <a:r>
              <a:rPr lang="pt-PT" sz="2200" b="1" i="1" dirty="0" smtClean="0">
                <a:solidFill>
                  <a:schemeClr val="tx1">
                    <a:lumMod val="65000"/>
                    <a:lumOff val="35000"/>
                  </a:schemeClr>
                </a:solidFill>
              </a:rPr>
              <a:t> </a:t>
            </a:r>
            <a:r>
              <a:rPr lang="pt-PT" sz="2200" b="1" i="1" dirty="0" err="1" smtClean="0">
                <a:solidFill>
                  <a:schemeClr val="tx1">
                    <a:lumMod val="65000"/>
                    <a:lumOff val="35000"/>
                  </a:schemeClr>
                </a:solidFill>
              </a:rPr>
              <a:t>countries</a:t>
            </a:r>
            <a:endParaRPr lang="pt-PT" sz="2200" b="1" i="1" dirty="0" smtClean="0">
              <a:solidFill>
                <a:schemeClr val="tx1">
                  <a:lumMod val="65000"/>
                  <a:lumOff val="35000"/>
                </a:schemeClr>
              </a:solidFill>
            </a:endParaRPr>
          </a:p>
          <a:p>
            <a:pPr algn="ctr">
              <a:buNone/>
            </a:pPr>
            <a:endParaRPr lang="pt-PT" sz="2200" b="1" i="1" dirty="0" smtClean="0">
              <a:solidFill>
                <a:schemeClr val="tx1">
                  <a:lumMod val="65000"/>
                  <a:lumOff val="35000"/>
                </a:schemeClr>
              </a:solidFill>
              <a:effectLst>
                <a:outerShdw blurRad="38100" dist="38100" dir="2700000" algn="tl">
                  <a:srgbClr val="000000">
                    <a:alpha val="43137"/>
                  </a:srgbClr>
                </a:outerShdw>
              </a:effectLst>
              <a:latin typeface="Cambria" pitchFamily="18" charset="0"/>
            </a:endParaRPr>
          </a:p>
        </p:txBody>
      </p:sp>
      <p:sp>
        <p:nvSpPr>
          <p:cNvPr id="4" name="CaixaDeTexto 3"/>
          <p:cNvSpPr txBox="1"/>
          <p:nvPr/>
        </p:nvSpPr>
        <p:spPr>
          <a:xfrm>
            <a:off x="2357422" y="5357826"/>
            <a:ext cx="4357718" cy="400110"/>
          </a:xfrm>
          <a:prstGeom prst="rect">
            <a:avLst/>
          </a:prstGeom>
          <a:noFill/>
        </p:spPr>
        <p:txBody>
          <a:bodyPr wrap="square" rtlCol="0">
            <a:spAutoFit/>
          </a:bodyPr>
          <a:lstStyle/>
          <a:p>
            <a:pPr algn="ctr"/>
            <a:r>
              <a:rPr lang="pt-PT" sz="2000" b="1" dirty="0" smtClean="0">
                <a:effectLst>
                  <a:outerShdw blurRad="50800" dist="38100" dir="2700000" algn="tl" rotWithShape="0">
                    <a:prstClr val="black">
                      <a:alpha val="40000"/>
                    </a:prstClr>
                  </a:outerShdw>
                </a:effectLst>
              </a:rPr>
              <a:t>SISTEMATIC REVIEW</a:t>
            </a:r>
            <a:endParaRPr lang="pt-PT" sz="2000" b="1" dirty="0">
              <a:effectLst>
                <a:outerShdw blurRad="50800" dist="38100" dir="2700000" algn="tl" rotWithShape="0">
                  <a:prstClr val="black">
                    <a:alpha val="40000"/>
                  </a:prstClr>
                </a:outerShdw>
              </a:effectLs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pt-PT" b="1" dirty="0" err="1" smtClean="0"/>
              <a:t>Methods</a:t>
            </a:r>
            <a:r>
              <a:rPr lang="pt-PT" b="1" dirty="0" smtClean="0"/>
              <a:t/>
            </a:r>
            <a:br>
              <a:rPr lang="pt-PT" b="1" dirty="0" smtClean="0"/>
            </a:br>
            <a:r>
              <a:rPr lang="pt-PT" b="1" u="sng" dirty="0" err="1" smtClean="0"/>
              <a:t>Quality</a:t>
            </a:r>
            <a:r>
              <a:rPr lang="pt-PT" b="1" u="sng" dirty="0" smtClean="0"/>
              <a:t> </a:t>
            </a:r>
            <a:r>
              <a:rPr lang="pt-PT" b="1" u="sng" dirty="0" err="1" smtClean="0"/>
              <a:t>Assessment</a:t>
            </a:r>
            <a:endParaRPr lang="pt-PT" b="1" u="sng" dirty="0"/>
          </a:p>
        </p:txBody>
      </p:sp>
      <p:sp>
        <p:nvSpPr>
          <p:cNvPr id="3" name="Marcador de Posição de Conteúdo 2"/>
          <p:cNvSpPr>
            <a:spLocks noGrp="1"/>
          </p:cNvSpPr>
          <p:nvPr>
            <p:ph idx="1"/>
          </p:nvPr>
        </p:nvSpPr>
        <p:spPr>
          <a:xfrm>
            <a:off x="428596" y="1714488"/>
            <a:ext cx="8229600" cy="4525963"/>
          </a:xfrm>
        </p:spPr>
        <p:txBody>
          <a:bodyPr>
            <a:normAutofit fontScale="70000" lnSpcReduction="20000"/>
          </a:bodyPr>
          <a:lstStyle/>
          <a:p>
            <a:pPr>
              <a:buNone/>
            </a:pPr>
            <a:endParaRPr lang="pt-PT" dirty="0" smtClean="0"/>
          </a:p>
          <a:p>
            <a:pPr>
              <a:lnSpc>
                <a:spcPct val="170000"/>
              </a:lnSpc>
              <a:buNone/>
            </a:pPr>
            <a:r>
              <a:rPr lang="pt-PT" dirty="0" smtClean="0"/>
              <a:t>The </a:t>
            </a:r>
            <a:r>
              <a:rPr lang="pt-PT" u="sng" dirty="0" smtClean="0"/>
              <a:t>results </a:t>
            </a:r>
            <a:r>
              <a:rPr lang="pt-PT" dirty="0" smtClean="0"/>
              <a:t>of this parameter were:</a:t>
            </a:r>
          </a:p>
          <a:p>
            <a:pPr marL="533400">
              <a:lnSpc>
                <a:spcPct val="170000"/>
              </a:lnSpc>
            </a:pPr>
            <a:r>
              <a:rPr lang="pt-PT" dirty="0" smtClean="0"/>
              <a:t>None of </a:t>
            </a:r>
            <a:r>
              <a:rPr lang="pt-PT" dirty="0" err="1" smtClean="0"/>
              <a:t>the</a:t>
            </a:r>
            <a:r>
              <a:rPr lang="pt-PT" dirty="0" smtClean="0"/>
              <a:t> </a:t>
            </a:r>
            <a:r>
              <a:rPr lang="pt-PT" dirty="0" err="1" smtClean="0"/>
              <a:t>six</a:t>
            </a:r>
            <a:r>
              <a:rPr lang="pt-PT" dirty="0" smtClean="0"/>
              <a:t> articles had a score below 11 nor they had a maximum score.</a:t>
            </a:r>
          </a:p>
          <a:p>
            <a:pPr marL="533400">
              <a:lnSpc>
                <a:spcPct val="170000"/>
              </a:lnSpc>
            </a:pPr>
            <a:r>
              <a:rPr lang="pt-PT" dirty="0" err="1" smtClean="0"/>
              <a:t>One</a:t>
            </a:r>
            <a:r>
              <a:rPr lang="pt-PT" dirty="0" smtClean="0"/>
              <a:t> </a:t>
            </a:r>
            <a:r>
              <a:rPr lang="pt-PT" dirty="0" err="1" smtClean="0"/>
              <a:t>article</a:t>
            </a:r>
            <a:r>
              <a:rPr lang="pt-PT" dirty="0" smtClean="0"/>
              <a:t> included had a score </a:t>
            </a:r>
            <a:r>
              <a:rPr lang="pt-PT" dirty="0" err="1" smtClean="0"/>
              <a:t>of</a:t>
            </a:r>
            <a:r>
              <a:rPr lang="pt-PT" dirty="0" smtClean="0"/>
              <a:t> 13.</a:t>
            </a:r>
          </a:p>
          <a:p>
            <a:pPr marL="533400">
              <a:lnSpc>
                <a:spcPct val="170000"/>
              </a:lnSpc>
            </a:pPr>
            <a:r>
              <a:rPr lang="pt-PT" dirty="0" smtClean="0"/>
              <a:t>Three of the articles left had a score of 14, 15 and 16.</a:t>
            </a:r>
          </a:p>
          <a:p>
            <a:pPr marL="533400">
              <a:lnSpc>
                <a:spcPct val="170000"/>
              </a:lnSpc>
            </a:pPr>
            <a:r>
              <a:rPr lang="pt-PT" dirty="0" smtClean="0"/>
              <a:t>The maximum score obtained was 17, present in the two remaining articles.</a:t>
            </a:r>
            <a:endParaRPr lang="pt-PT"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357158" y="-24"/>
            <a:ext cx="8229600" cy="11430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t-PT" sz="4000" b="1" i="0" u="none" strike="noStrike" kern="1200" cap="none" spc="0" normalizeH="0" baseline="0" noProof="0" dirty="0" err="1" smtClean="0">
                <a:ln>
                  <a:noFill/>
                </a:ln>
                <a:solidFill>
                  <a:schemeClr val="tx1"/>
                </a:solidFill>
                <a:uLnTx/>
                <a:uFillTx/>
                <a:latin typeface="+mj-lt"/>
                <a:ea typeface="+mj-ea"/>
                <a:cs typeface="+mj-cs"/>
              </a:rPr>
              <a:t>Methods</a:t>
            </a:r>
            <a:endParaRPr lang="pt-PT" sz="4000" b="1" dirty="0" smtClean="0">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pt-PT" sz="4000" b="1" i="0" u="sng" strike="noStrike" kern="1200" cap="none" spc="0" normalizeH="0" baseline="0" noProof="0" dirty="0" smtClean="0">
                <a:ln>
                  <a:noFill/>
                </a:ln>
                <a:solidFill>
                  <a:schemeClr val="tx1"/>
                </a:solidFill>
                <a:uLnTx/>
                <a:uFillTx/>
                <a:latin typeface="+mj-lt"/>
                <a:ea typeface="+mj-ea"/>
                <a:cs typeface="+mj-cs"/>
              </a:rPr>
              <a:t>Data</a:t>
            </a:r>
            <a:r>
              <a:rPr kumimoji="0" lang="pt-PT" sz="4000" b="1" i="0" u="sng" strike="noStrike" kern="1200" cap="none" spc="0" normalizeH="0" noProof="0" dirty="0" smtClean="0">
                <a:ln>
                  <a:noFill/>
                </a:ln>
                <a:solidFill>
                  <a:schemeClr val="tx1"/>
                </a:solidFill>
                <a:uLnTx/>
                <a:uFillTx/>
                <a:latin typeface="+mj-lt"/>
                <a:ea typeface="+mj-ea"/>
                <a:cs typeface="+mj-cs"/>
              </a:rPr>
              <a:t> </a:t>
            </a:r>
            <a:r>
              <a:rPr kumimoji="0" lang="pt-PT" sz="4000" b="1" i="0" u="sng" strike="noStrike" kern="1200" cap="none" spc="0" normalizeH="0" noProof="0" dirty="0" err="1" smtClean="0">
                <a:ln>
                  <a:noFill/>
                </a:ln>
                <a:solidFill>
                  <a:schemeClr val="tx1"/>
                </a:solidFill>
                <a:uLnTx/>
                <a:uFillTx/>
                <a:latin typeface="+mj-lt"/>
                <a:ea typeface="+mj-ea"/>
                <a:cs typeface="+mj-cs"/>
              </a:rPr>
              <a:t>Extraction</a:t>
            </a:r>
            <a:endParaRPr kumimoji="0" lang="pt-PT" sz="4000" b="1" i="0" u="sng" strike="noStrike" kern="1200" cap="none" spc="0" normalizeH="0" baseline="0" noProof="0" dirty="0">
              <a:ln>
                <a:noFill/>
              </a:ln>
              <a:solidFill>
                <a:schemeClr val="tx1"/>
              </a:solidFill>
              <a:uLnTx/>
              <a:uFillTx/>
              <a:latin typeface="+mj-lt"/>
              <a:ea typeface="+mj-ea"/>
              <a:cs typeface="+mj-cs"/>
            </a:endParaRPr>
          </a:p>
        </p:txBody>
      </p:sp>
      <p:graphicFrame>
        <p:nvGraphicFramePr>
          <p:cNvPr id="8" name="Tabela 7"/>
          <p:cNvGraphicFramePr>
            <a:graphicFrameLocks noGrp="1"/>
          </p:cNvGraphicFramePr>
          <p:nvPr/>
        </p:nvGraphicFramePr>
        <p:xfrm>
          <a:off x="142843" y="1500174"/>
          <a:ext cx="8858311" cy="4844275"/>
        </p:xfrm>
        <a:graphic>
          <a:graphicData uri="http://schemas.openxmlformats.org/drawingml/2006/table">
            <a:tbl>
              <a:tblPr/>
              <a:tblGrid>
                <a:gridCol w="562431"/>
                <a:gridCol w="1633334"/>
                <a:gridCol w="1161822"/>
                <a:gridCol w="857256"/>
                <a:gridCol w="571504"/>
                <a:gridCol w="527505"/>
                <a:gridCol w="1695823"/>
                <a:gridCol w="684679"/>
                <a:gridCol w="616212"/>
                <a:gridCol w="547745"/>
              </a:tblGrid>
              <a:tr h="1458355">
                <a:tc>
                  <a:txBody>
                    <a:bodyPr/>
                    <a:lstStyle/>
                    <a:p>
                      <a:pPr algn="ctr" fontAlgn="b"/>
                      <a:r>
                        <a:rPr lang="pt-PT" sz="1600" b="1" i="0" u="none" strike="noStrike" dirty="0">
                          <a:solidFill>
                            <a:schemeClr val="accent1">
                              <a:lumMod val="75000"/>
                            </a:schemeClr>
                          </a:solidFill>
                          <a:latin typeface="Calibri"/>
                        </a:rPr>
                        <a:t>Ano</a:t>
                      </a:r>
                    </a:p>
                  </a:txBody>
                  <a:tcPr marL="36000" marR="36000" marT="36000" marB="36000" vert="vert27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PT" sz="1600" b="1" i="0" u="none" strike="noStrike" dirty="0">
                          <a:solidFill>
                            <a:schemeClr val="accent1">
                              <a:lumMod val="75000"/>
                            </a:schemeClr>
                          </a:solidFill>
                          <a:latin typeface="Calibri"/>
                        </a:rPr>
                        <a:t>Autores</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PT" sz="1600" b="1" i="0" u="none" strike="noStrike" dirty="0" err="1">
                          <a:solidFill>
                            <a:schemeClr val="accent1">
                              <a:lumMod val="75000"/>
                            </a:schemeClr>
                          </a:solidFill>
                          <a:latin typeface="Calibri"/>
                        </a:rPr>
                        <a:t>Type</a:t>
                      </a:r>
                      <a:r>
                        <a:rPr lang="pt-PT" sz="1600" b="1" i="0" u="none" strike="noStrike" dirty="0">
                          <a:solidFill>
                            <a:schemeClr val="accent1">
                              <a:lumMod val="75000"/>
                            </a:schemeClr>
                          </a:solidFill>
                          <a:latin typeface="Calibri"/>
                        </a:rPr>
                        <a:t> </a:t>
                      </a:r>
                      <a:r>
                        <a:rPr lang="pt-PT" sz="1600" b="1" i="0" u="none" strike="noStrike" dirty="0" err="1">
                          <a:solidFill>
                            <a:schemeClr val="accent1">
                              <a:lumMod val="75000"/>
                            </a:schemeClr>
                          </a:solidFill>
                          <a:latin typeface="Calibri"/>
                        </a:rPr>
                        <a:t>of</a:t>
                      </a:r>
                      <a:r>
                        <a:rPr lang="pt-PT" sz="1600" b="1" i="0" u="none" strike="noStrike" dirty="0">
                          <a:solidFill>
                            <a:schemeClr val="accent1">
                              <a:lumMod val="75000"/>
                            </a:schemeClr>
                          </a:solidFill>
                          <a:latin typeface="Calibri"/>
                        </a:rPr>
                        <a:t> </a:t>
                      </a:r>
                      <a:r>
                        <a:rPr lang="pt-PT" sz="1600" b="1" i="0" u="none" strike="noStrike" dirty="0" err="1">
                          <a:solidFill>
                            <a:schemeClr val="accent1">
                              <a:lumMod val="75000"/>
                            </a:schemeClr>
                          </a:solidFill>
                          <a:latin typeface="Calibri"/>
                        </a:rPr>
                        <a:t>study</a:t>
                      </a:r>
                      <a:endParaRPr lang="pt-PT" sz="1600" b="1" i="0" u="none" strike="noStrike" dirty="0">
                        <a:solidFill>
                          <a:schemeClr val="accent1">
                            <a:lumMod val="75000"/>
                          </a:schemeClr>
                        </a:solidFill>
                        <a:latin typeface="Calibri"/>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PT" sz="1600" b="1" i="0" u="none" strike="noStrike" dirty="0" err="1">
                          <a:solidFill>
                            <a:schemeClr val="accent1">
                              <a:lumMod val="75000"/>
                            </a:schemeClr>
                          </a:solidFill>
                          <a:latin typeface="Calibri"/>
                        </a:rPr>
                        <a:t>Countries</a:t>
                      </a:r>
                      <a:endParaRPr lang="pt-PT" sz="1600" b="1" i="0" u="none" strike="noStrike" dirty="0">
                        <a:solidFill>
                          <a:schemeClr val="accent1">
                            <a:lumMod val="75000"/>
                          </a:schemeClr>
                        </a:solidFill>
                        <a:latin typeface="Calibri"/>
                      </a:endParaRPr>
                    </a:p>
                  </a:txBody>
                  <a:tcPr marL="36000" marR="36000" marT="36000" marB="3600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PT" sz="1600" b="1" i="0" u="none" strike="noStrike" dirty="0" err="1" smtClean="0">
                          <a:solidFill>
                            <a:schemeClr val="accent1">
                              <a:lumMod val="75000"/>
                            </a:schemeClr>
                          </a:solidFill>
                          <a:latin typeface="Calibri"/>
                        </a:rPr>
                        <a:t>Study</a:t>
                      </a:r>
                      <a:endParaRPr lang="pt-PT" sz="1600" b="1" i="0" u="none" strike="noStrike" dirty="0" smtClean="0">
                        <a:solidFill>
                          <a:schemeClr val="accent1">
                            <a:lumMod val="75000"/>
                          </a:schemeClr>
                        </a:solidFill>
                        <a:latin typeface="Calibri"/>
                      </a:endParaRPr>
                    </a:p>
                    <a:p>
                      <a:pPr algn="ctr" fontAlgn="b"/>
                      <a:r>
                        <a:rPr lang="pt-PT" sz="1600" b="1" i="0" u="none" strike="noStrike" dirty="0" err="1" smtClean="0">
                          <a:solidFill>
                            <a:schemeClr val="accent1">
                              <a:lumMod val="75000"/>
                            </a:schemeClr>
                          </a:solidFill>
                          <a:latin typeface="Calibri"/>
                        </a:rPr>
                        <a:t>Quality</a:t>
                      </a:r>
                      <a:endParaRPr lang="pt-PT" sz="1600" b="1" i="0" u="none" strike="noStrike" dirty="0">
                        <a:solidFill>
                          <a:schemeClr val="accent1">
                            <a:lumMod val="75000"/>
                          </a:schemeClr>
                        </a:solidFill>
                        <a:latin typeface="Calibri"/>
                      </a:endParaRPr>
                    </a:p>
                  </a:txBody>
                  <a:tcPr marL="36000" marR="36000" marT="36000" marB="3600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PT" sz="1600" b="1" i="0" u="none" strike="noStrike" dirty="0">
                          <a:solidFill>
                            <a:schemeClr val="accent1">
                              <a:lumMod val="75000"/>
                            </a:schemeClr>
                          </a:solidFill>
                          <a:latin typeface="Calibri"/>
                        </a:rPr>
                        <a:t>Response </a:t>
                      </a:r>
                      <a:endParaRPr lang="pt-PT" sz="1600" b="1" i="0" u="none" strike="noStrike" dirty="0" smtClean="0">
                        <a:solidFill>
                          <a:schemeClr val="accent1">
                            <a:lumMod val="75000"/>
                          </a:schemeClr>
                        </a:solidFill>
                        <a:latin typeface="Calibri"/>
                      </a:endParaRPr>
                    </a:p>
                    <a:p>
                      <a:pPr algn="ctr" fontAlgn="b"/>
                      <a:r>
                        <a:rPr lang="pt-PT" sz="1600" b="1" i="0" u="none" strike="noStrike" dirty="0" smtClean="0">
                          <a:solidFill>
                            <a:schemeClr val="accent1">
                              <a:lumMod val="75000"/>
                            </a:schemeClr>
                          </a:solidFill>
                          <a:latin typeface="Calibri"/>
                        </a:rPr>
                        <a:t>rate</a:t>
                      </a:r>
                      <a:endParaRPr lang="pt-PT" sz="1600" b="1" i="0" u="none" strike="noStrike" dirty="0">
                        <a:solidFill>
                          <a:schemeClr val="accent1">
                            <a:lumMod val="75000"/>
                          </a:schemeClr>
                        </a:solidFill>
                        <a:latin typeface="Calibri"/>
                      </a:endParaRPr>
                    </a:p>
                  </a:txBody>
                  <a:tcPr marL="36000" marR="36000" marT="36000" marB="3600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PT" sz="1600" b="1" i="0" u="none" strike="noStrike" dirty="0" err="1">
                          <a:solidFill>
                            <a:schemeClr val="accent1">
                              <a:lumMod val="75000"/>
                            </a:schemeClr>
                          </a:solidFill>
                          <a:latin typeface="Calibri"/>
                        </a:rPr>
                        <a:t>Title</a:t>
                      </a:r>
                      <a:endParaRPr lang="pt-PT" sz="1600" b="1" i="0" u="none" strike="noStrike" dirty="0">
                        <a:solidFill>
                          <a:schemeClr val="accent1">
                            <a:lumMod val="75000"/>
                          </a:schemeClr>
                        </a:solidFill>
                        <a:latin typeface="Calibri"/>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PT" sz="1600" b="1" i="0" u="none" strike="noStrike" dirty="0" smtClean="0">
                          <a:solidFill>
                            <a:schemeClr val="accent1">
                              <a:lumMod val="75000"/>
                            </a:schemeClr>
                          </a:solidFill>
                          <a:latin typeface="Calibri"/>
                        </a:rPr>
                        <a:t>% </a:t>
                      </a:r>
                      <a:r>
                        <a:rPr lang="pt-PT" sz="1600" b="1" i="0" u="none" strike="noStrike" dirty="0" err="1" smtClean="0">
                          <a:solidFill>
                            <a:schemeClr val="accent1">
                              <a:lumMod val="75000"/>
                            </a:schemeClr>
                          </a:solidFill>
                          <a:latin typeface="Calibri"/>
                        </a:rPr>
                        <a:t>Controlled</a:t>
                      </a:r>
                      <a:endParaRPr lang="pt-PT" sz="1600" b="1" i="0" u="none" strike="noStrike" dirty="0">
                        <a:solidFill>
                          <a:schemeClr val="accent1">
                            <a:lumMod val="75000"/>
                          </a:schemeClr>
                        </a:solidFill>
                        <a:latin typeface="Calibri"/>
                      </a:endParaRPr>
                    </a:p>
                  </a:txBody>
                  <a:tcPr marL="36000" marR="36000" marT="36000" marB="3600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PT" sz="1600" b="1" i="0" u="none" strike="noStrike" dirty="0" smtClean="0">
                          <a:solidFill>
                            <a:schemeClr val="accent1">
                              <a:lumMod val="75000"/>
                            </a:schemeClr>
                          </a:solidFill>
                          <a:latin typeface="Calibri"/>
                        </a:rPr>
                        <a:t>% </a:t>
                      </a:r>
                      <a:r>
                        <a:rPr lang="pt-PT" sz="1600" b="1" i="0" u="none" strike="noStrike" dirty="0" err="1" smtClean="0">
                          <a:solidFill>
                            <a:schemeClr val="accent1">
                              <a:lumMod val="75000"/>
                            </a:schemeClr>
                          </a:solidFill>
                          <a:latin typeface="Calibri"/>
                        </a:rPr>
                        <a:t>Partially</a:t>
                      </a:r>
                      <a:r>
                        <a:rPr lang="pt-PT" sz="1600" b="1" i="0" u="none" strike="noStrike" dirty="0" smtClean="0">
                          <a:solidFill>
                            <a:schemeClr val="accent1">
                              <a:lumMod val="75000"/>
                            </a:schemeClr>
                          </a:solidFill>
                          <a:latin typeface="Calibri"/>
                        </a:rPr>
                        <a:t> </a:t>
                      </a:r>
                      <a:r>
                        <a:rPr lang="pt-PT" sz="1600" b="1" i="0" u="none" strike="noStrike" dirty="0" err="1">
                          <a:solidFill>
                            <a:schemeClr val="accent1">
                              <a:lumMod val="75000"/>
                            </a:schemeClr>
                          </a:solidFill>
                          <a:latin typeface="Calibri"/>
                        </a:rPr>
                        <a:t>Controlled</a:t>
                      </a:r>
                      <a:endParaRPr lang="pt-PT" sz="1600" b="1" i="0" u="none" strike="noStrike" dirty="0">
                        <a:solidFill>
                          <a:schemeClr val="accent1">
                            <a:lumMod val="75000"/>
                          </a:schemeClr>
                        </a:solidFill>
                        <a:latin typeface="Calibri"/>
                      </a:endParaRPr>
                    </a:p>
                  </a:txBody>
                  <a:tcPr marL="36000" marR="36000" marT="36000" marB="3600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PT" sz="1600" b="1" i="0" u="none" strike="noStrike" dirty="0" smtClean="0">
                          <a:solidFill>
                            <a:schemeClr val="accent1">
                              <a:lumMod val="75000"/>
                            </a:schemeClr>
                          </a:solidFill>
                          <a:latin typeface="Calibri"/>
                        </a:rPr>
                        <a:t>% </a:t>
                      </a:r>
                      <a:r>
                        <a:rPr lang="pt-PT" sz="1600" b="1" i="0" u="none" strike="noStrike" dirty="0" err="1" smtClean="0">
                          <a:solidFill>
                            <a:schemeClr val="accent1">
                              <a:lumMod val="75000"/>
                            </a:schemeClr>
                          </a:solidFill>
                          <a:latin typeface="Calibri"/>
                        </a:rPr>
                        <a:t>Uncontrolled</a:t>
                      </a:r>
                      <a:endParaRPr lang="pt-PT" sz="1600" b="1" i="0" u="none" strike="noStrike" dirty="0">
                        <a:solidFill>
                          <a:schemeClr val="accent1">
                            <a:lumMod val="75000"/>
                          </a:schemeClr>
                        </a:solidFill>
                        <a:latin typeface="Calibri"/>
                      </a:endParaRPr>
                    </a:p>
                  </a:txBody>
                  <a:tcPr marL="36000" marR="36000" marT="36000" marB="36000" vert="vert27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56110">
                <a:tc>
                  <a:txBody>
                    <a:bodyPr/>
                    <a:lstStyle/>
                    <a:p>
                      <a:pPr algn="ctr" fontAlgn="b"/>
                      <a:r>
                        <a:rPr lang="pt-PT" sz="1400" b="0" i="0" u="none" strike="noStrike" dirty="0">
                          <a:solidFill>
                            <a:srgbClr val="000000"/>
                          </a:solidFill>
                          <a:latin typeface="Calibri"/>
                        </a:rPr>
                        <a:t>2002</a:t>
                      </a:r>
                    </a:p>
                  </a:txBody>
                  <a:tcPr marL="36000" marR="36000" marT="36000" marB="36000" vert="vert27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1300" b="0" i="0" u="none" strike="noStrike" dirty="0">
                          <a:solidFill>
                            <a:srgbClr val="000000"/>
                          </a:solidFill>
                          <a:latin typeface="Calibri"/>
                        </a:rPr>
                        <a:t>C.E. </a:t>
                      </a:r>
                      <a:r>
                        <a:rPr lang="pt-PT" sz="1300" b="0" i="0" u="none" strike="noStrike" dirty="0" err="1">
                          <a:solidFill>
                            <a:srgbClr val="000000"/>
                          </a:solidFill>
                          <a:latin typeface="Calibri"/>
                        </a:rPr>
                        <a:t>Kuehni</a:t>
                      </a:r>
                      <a:r>
                        <a:rPr lang="pt-PT" sz="1300" b="0" i="0" u="none" strike="noStrike" dirty="0">
                          <a:solidFill>
                            <a:srgbClr val="000000"/>
                          </a:solidFill>
                          <a:latin typeface="Calibri"/>
                        </a:rPr>
                        <a:t>, U. </a:t>
                      </a:r>
                      <a:r>
                        <a:rPr lang="pt-PT" sz="1300" b="0" i="0" u="none" strike="noStrike" dirty="0" err="1">
                          <a:solidFill>
                            <a:srgbClr val="000000"/>
                          </a:solidFill>
                          <a:latin typeface="Calibri"/>
                        </a:rPr>
                        <a:t>Frey</a:t>
                      </a:r>
                      <a:r>
                        <a:rPr lang="pt-PT" sz="1300" b="0" i="0" u="none" strike="noStrike" dirty="0">
                          <a:solidFill>
                            <a:srgbClr val="000000"/>
                          </a:solidFill>
                          <a:latin typeface="Calibri"/>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1300" b="0" i="0" u="none" strike="noStrike" dirty="0" err="1">
                          <a:solidFill>
                            <a:srgbClr val="000000"/>
                          </a:solidFill>
                          <a:latin typeface="Calibri"/>
                        </a:rPr>
                        <a:t>cross-sectional</a:t>
                      </a:r>
                      <a:r>
                        <a:rPr lang="pt-PT" sz="1300" b="0" i="0" u="none" strike="noStrike" dirty="0">
                          <a:solidFill>
                            <a:srgbClr val="000000"/>
                          </a:solidFill>
                          <a:latin typeface="Calibri"/>
                        </a:rPr>
                        <a:t> postal </a:t>
                      </a:r>
                      <a:r>
                        <a:rPr lang="pt-PT" sz="1300" b="0" i="0" u="none" strike="noStrike" dirty="0" err="1">
                          <a:solidFill>
                            <a:srgbClr val="000000"/>
                          </a:solidFill>
                          <a:latin typeface="Calibri"/>
                        </a:rPr>
                        <a:t>survey</a:t>
                      </a:r>
                      <a:endParaRPr lang="pt-PT" sz="1300" b="0" i="0" u="none" strike="noStrike" dirty="0">
                        <a:solidFill>
                          <a:srgbClr val="000000"/>
                        </a:solidFill>
                        <a:latin typeface="Calibri"/>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1300" b="0" i="0" u="none" strike="noStrike" dirty="0" err="1" smtClean="0">
                          <a:solidFill>
                            <a:srgbClr val="000000"/>
                          </a:solidFill>
                          <a:latin typeface="Calibri"/>
                        </a:rPr>
                        <a:t>Germany-Switzerland</a:t>
                      </a:r>
                      <a:endParaRPr lang="pt-PT" sz="1300" b="0" i="0" u="none" strike="noStrike" dirty="0">
                        <a:solidFill>
                          <a:srgbClr val="000000"/>
                        </a:solidFill>
                        <a:latin typeface="Calibri"/>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pt-PT" sz="1300" b="0" i="0" u="none" strike="noStrike" dirty="0">
                          <a:solidFill>
                            <a:srgbClr val="000000"/>
                          </a:solidFill>
                          <a:latin typeface="Calibri"/>
                        </a:rPr>
                        <a:t>15</a:t>
                      </a:r>
                    </a:p>
                  </a:txBody>
                  <a:tcPr marL="36000" marR="36000" marT="36000" marB="3600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pt-PT" sz="1300" b="0" i="0" u="none" strike="noStrike" dirty="0">
                          <a:solidFill>
                            <a:srgbClr val="000000"/>
                          </a:solidFill>
                          <a:latin typeface="Calibri"/>
                        </a:rPr>
                        <a:t>85</a:t>
                      </a:r>
                    </a:p>
                  </a:txBody>
                  <a:tcPr marL="36000" marR="36000" marT="36000" marB="3600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300" b="0" i="0" u="none" strike="noStrike" dirty="0">
                          <a:solidFill>
                            <a:srgbClr val="000000"/>
                          </a:solidFill>
                          <a:latin typeface="Calibri"/>
                        </a:rPr>
                        <a:t>Age-related differences in perceived asthma control in childhood: guidelines and reality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pt-PT" sz="1300" b="0" i="0" u="none" strike="noStrike" dirty="0">
                          <a:solidFill>
                            <a:srgbClr val="000000"/>
                          </a:solidFill>
                          <a:latin typeface="Calibri"/>
                        </a:rPr>
                        <a:t>18</a:t>
                      </a:r>
                    </a:p>
                  </a:txBody>
                  <a:tcPr marL="36000" marR="36000" marT="36000" marB="3600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pt-PT" sz="1300" b="0" i="0" u="none" strike="noStrike" dirty="0">
                          <a:solidFill>
                            <a:srgbClr val="000000"/>
                          </a:solidFill>
                          <a:latin typeface="Calibri"/>
                        </a:rPr>
                        <a:t>33</a:t>
                      </a:r>
                    </a:p>
                  </a:txBody>
                  <a:tcPr marL="36000" marR="36000" marT="36000" marB="3600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pt-PT" sz="1300" b="0" i="0" u="none" strike="noStrike" dirty="0">
                          <a:solidFill>
                            <a:srgbClr val="000000"/>
                          </a:solidFill>
                          <a:latin typeface="Calibri"/>
                        </a:rPr>
                        <a:t>49</a:t>
                      </a:r>
                    </a:p>
                  </a:txBody>
                  <a:tcPr marL="36000" marR="36000" marT="36000" marB="36000" anchor="ctr" anchorCtr="1">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61316">
                <a:tc>
                  <a:txBody>
                    <a:bodyPr/>
                    <a:lstStyle/>
                    <a:p>
                      <a:pPr algn="ctr" fontAlgn="b"/>
                      <a:r>
                        <a:rPr lang="pt-PT" sz="1400" b="0" i="0" u="none" strike="noStrike" dirty="0">
                          <a:solidFill>
                            <a:srgbClr val="000000"/>
                          </a:solidFill>
                          <a:latin typeface="Calibri"/>
                        </a:rPr>
                        <a:t>2006</a:t>
                      </a:r>
                    </a:p>
                  </a:txBody>
                  <a:tcPr marL="36000" marR="36000" marT="36000" marB="36000" vert="vert27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1300" b="0" i="0" u="none" strike="noStrike" dirty="0">
                          <a:solidFill>
                            <a:srgbClr val="000000"/>
                          </a:solidFill>
                          <a:latin typeface="Calibri"/>
                        </a:rPr>
                        <a:t>Williams, A.E., Lloyd, A.C., </a:t>
                      </a:r>
                      <a:r>
                        <a:rPr lang="pt-PT" sz="1300" b="0" i="0" u="none" strike="noStrike" dirty="0" err="1">
                          <a:solidFill>
                            <a:srgbClr val="000000"/>
                          </a:solidFill>
                          <a:latin typeface="Calibri"/>
                        </a:rPr>
                        <a:t>Watson</a:t>
                      </a:r>
                      <a:r>
                        <a:rPr lang="pt-PT" sz="1300" b="0" i="0" u="none" strike="noStrike" dirty="0">
                          <a:solidFill>
                            <a:srgbClr val="000000"/>
                          </a:solidFill>
                          <a:latin typeface="Calibri"/>
                        </a:rPr>
                        <a:t>, L., </a:t>
                      </a:r>
                      <a:r>
                        <a:rPr lang="pt-PT" sz="1300" b="0" i="0" u="none" strike="noStrike" dirty="0" err="1">
                          <a:solidFill>
                            <a:srgbClr val="000000"/>
                          </a:solidFill>
                          <a:latin typeface="Calibri"/>
                        </a:rPr>
                        <a:t>Rabe</a:t>
                      </a:r>
                      <a:r>
                        <a:rPr lang="pt-PT" sz="1300" b="0" i="0" u="none" strike="noStrike" dirty="0">
                          <a:solidFill>
                            <a:srgbClr val="000000"/>
                          </a:solidFill>
                          <a:latin typeface="Calibri"/>
                        </a:rPr>
                        <a:t>, K.F.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1300" b="0" i="0" u="none" strike="noStrike">
                          <a:solidFill>
                            <a:srgbClr val="000000"/>
                          </a:solidFill>
                          <a:latin typeface="Calibri"/>
                        </a:rPr>
                        <a:t>cross-sectional survey</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1300" b="0" i="0" u="none" strike="noStrike" dirty="0" err="1" smtClean="0">
                          <a:solidFill>
                            <a:srgbClr val="000000"/>
                          </a:solidFill>
                          <a:latin typeface="Calibri"/>
                        </a:rPr>
                        <a:t>Spain</a:t>
                      </a:r>
                      <a:endParaRPr lang="pt-PT" sz="1300" b="0" i="0" u="none" strike="noStrike" dirty="0">
                        <a:solidFill>
                          <a:srgbClr val="000000"/>
                        </a:solidFill>
                        <a:latin typeface="Calibri"/>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pt-PT" sz="1300" b="0" i="0" u="none" strike="noStrike" dirty="0">
                          <a:solidFill>
                            <a:srgbClr val="000000"/>
                          </a:solidFill>
                          <a:latin typeface="Calibri"/>
                        </a:rPr>
                        <a:t>14</a:t>
                      </a:r>
                    </a:p>
                  </a:txBody>
                  <a:tcPr marL="36000" marR="36000" marT="36000" marB="3600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1300" b="0" i="0" u="none" strike="noStrike" dirty="0" smtClean="0">
                          <a:solidFill>
                            <a:srgbClr val="000000"/>
                          </a:solidFill>
                          <a:latin typeface="Calibri"/>
                        </a:rPr>
                        <a:t>---</a:t>
                      </a:r>
                      <a:endParaRPr lang="pt-PT" sz="1300" b="0" i="0" u="none" strike="noStrike" dirty="0">
                        <a:solidFill>
                          <a:srgbClr val="000000"/>
                        </a:solidFill>
                        <a:latin typeface="Calibri"/>
                      </a:endParaRPr>
                    </a:p>
                  </a:txBody>
                  <a:tcPr marL="36000" marR="36000" marT="36000" marB="3600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300" b="0" i="0" u="none" strike="noStrike" dirty="0">
                          <a:solidFill>
                            <a:srgbClr val="000000"/>
                          </a:solidFill>
                          <a:latin typeface="Calibri"/>
                        </a:rPr>
                        <a:t>Women, patients with severe asthma, and patients attended by primary care physicians, are at higher risk of suffering from poorly controlled asthma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pt-PT" sz="1300" b="0" i="0" u="none" strike="noStrike" dirty="0">
                          <a:solidFill>
                            <a:srgbClr val="000000"/>
                          </a:solidFill>
                          <a:latin typeface="Calibri"/>
                        </a:rPr>
                        <a:t>15</a:t>
                      </a:r>
                    </a:p>
                  </a:txBody>
                  <a:tcPr marL="36000" marR="36000" marT="36000" marB="3600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pt-PT" sz="1300" b="0" i="0" u="none" strike="noStrike" dirty="0">
                          <a:solidFill>
                            <a:srgbClr val="000000"/>
                          </a:solidFill>
                          <a:latin typeface="Calibri"/>
                        </a:rPr>
                        <a:t>31</a:t>
                      </a:r>
                    </a:p>
                  </a:txBody>
                  <a:tcPr marL="36000" marR="36000" marT="36000" marB="3600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pt-PT" sz="1300" b="0" i="0" u="none" strike="noStrike" dirty="0">
                          <a:solidFill>
                            <a:srgbClr val="000000"/>
                          </a:solidFill>
                          <a:latin typeface="Calibri"/>
                        </a:rPr>
                        <a:t>54</a:t>
                      </a:r>
                    </a:p>
                  </a:txBody>
                  <a:tcPr marL="36000" marR="36000" marT="36000" marB="36000" anchor="ctr" anchorCtr="1">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67623">
                <a:tc>
                  <a:txBody>
                    <a:bodyPr/>
                    <a:lstStyle/>
                    <a:p>
                      <a:pPr algn="ctr" fontAlgn="b"/>
                      <a:r>
                        <a:rPr lang="pt-PT" sz="1400" b="0" i="0" u="none" strike="noStrike" dirty="0">
                          <a:solidFill>
                            <a:srgbClr val="000000"/>
                          </a:solidFill>
                          <a:latin typeface="Calibri"/>
                        </a:rPr>
                        <a:t>2003</a:t>
                      </a:r>
                    </a:p>
                  </a:txBody>
                  <a:tcPr marL="36000" marR="36000" marT="36000" marB="36000" vert="vert27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1300" b="0" i="0" u="none" strike="noStrike" dirty="0" err="1">
                          <a:solidFill>
                            <a:srgbClr val="000000"/>
                          </a:solidFill>
                          <a:latin typeface="Calibri"/>
                        </a:rPr>
                        <a:t>Herjavecz</a:t>
                      </a:r>
                      <a:r>
                        <a:rPr lang="pt-PT" sz="1300" b="0" i="0" u="none" strike="noStrike" dirty="0">
                          <a:solidFill>
                            <a:srgbClr val="000000"/>
                          </a:solidFill>
                          <a:latin typeface="Calibri"/>
                        </a:rPr>
                        <a:t> I, </a:t>
                      </a:r>
                      <a:r>
                        <a:rPr lang="pt-PT" sz="1300" b="0" i="0" u="none" strike="noStrike" dirty="0" err="1">
                          <a:solidFill>
                            <a:srgbClr val="000000"/>
                          </a:solidFill>
                          <a:latin typeface="Calibri"/>
                        </a:rPr>
                        <a:t>Nagy</a:t>
                      </a:r>
                      <a:r>
                        <a:rPr lang="pt-PT" sz="1300" b="0" i="0" u="none" strike="noStrike" dirty="0">
                          <a:solidFill>
                            <a:srgbClr val="000000"/>
                          </a:solidFill>
                          <a:latin typeface="Calibri"/>
                        </a:rPr>
                        <a:t> GB, </a:t>
                      </a:r>
                      <a:r>
                        <a:rPr lang="pt-PT" sz="1300" b="0" i="0" u="none" strike="noStrike" dirty="0" err="1">
                          <a:solidFill>
                            <a:srgbClr val="000000"/>
                          </a:solidFill>
                          <a:latin typeface="Calibri"/>
                        </a:rPr>
                        <a:t>Gyurkovits</a:t>
                      </a:r>
                      <a:r>
                        <a:rPr lang="pt-PT" sz="1300" b="0" i="0" u="none" strike="noStrike" dirty="0">
                          <a:solidFill>
                            <a:srgbClr val="000000"/>
                          </a:solidFill>
                          <a:latin typeface="Calibri"/>
                        </a:rPr>
                        <a:t> K, </a:t>
                      </a:r>
                      <a:r>
                        <a:rPr lang="pt-PT" sz="1300" b="0" i="0" u="none" strike="noStrike" dirty="0" err="1">
                          <a:solidFill>
                            <a:srgbClr val="000000"/>
                          </a:solidFill>
                          <a:latin typeface="Calibri"/>
                        </a:rPr>
                        <a:t>Magyar</a:t>
                      </a:r>
                      <a:r>
                        <a:rPr lang="pt-PT" sz="1300" b="0" i="0" u="none" strike="noStrike" dirty="0">
                          <a:solidFill>
                            <a:srgbClr val="000000"/>
                          </a:solidFill>
                          <a:latin typeface="Calibri"/>
                        </a:rPr>
                        <a:t> P, </a:t>
                      </a:r>
                      <a:r>
                        <a:rPr lang="pt-PT" sz="1300" b="0" i="0" u="none" strike="noStrike" dirty="0" err="1">
                          <a:solidFill>
                            <a:srgbClr val="000000"/>
                          </a:solidFill>
                          <a:latin typeface="Calibri"/>
                        </a:rPr>
                        <a:t>Dobos</a:t>
                      </a:r>
                      <a:r>
                        <a:rPr lang="pt-PT" sz="1300" b="0" i="0" u="none" strike="noStrike" dirty="0">
                          <a:solidFill>
                            <a:srgbClr val="000000"/>
                          </a:solidFill>
                          <a:latin typeface="Calibri"/>
                        </a:rPr>
                        <a:t> K, </a:t>
                      </a:r>
                      <a:r>
                        <a:rPr lang="pt-PT" sz="1300" b="0" i="0" u="none" strike="noStrike" dirty="0" err="1">
                          <a:solidFill>
                            <a:srgbClr val="000000"/>
                          </a:solidFill>
                          <a:latin typeface="Calibri"/>
                        </a:rPr>
                        <a:t>Nagy</a:t>
                      </a:r>
                      <a:r>
                        <a:rPr lang="pt-PT" sz="1300" b="0" i="0" u="none" strike="noStrike" dirty="0">
                          <a:solidFill>
                            <a:srgbClr val="000000"/>
                          </a:solidFill>
                          <a:latin typeface="Calibri"/>
                        </a:rPr>
                        <a:t> L, </a:t>
                      </a:r>
                      <a:r>
                        <a:rPr lang="pt-PT" sz="1300" b="0" i="0" u="none" strike="noStrike" dirty="0" err="1">
                          <a:solidFill>
                            <a:srgbClr val="000000"/>
                          </a:solidFill>
                          <a:latin typeface="Calibri"/>
                        </a:rPr>
                        <a:t>Alemao</a:t>
                      </a:r>
                      <a:r>
                        <a:rPr lang="pt-PT" sz="1300" b="0" i="0" u="none" strike="noStrike" dirty="0">
                          <a:solidFill>
                            <a:srgbClr val="000000"/>
                          </a:solidFill>
                          <a:latin typeface="Calibri"/>
                        </a:rPr>
                        <a:t> E, </a:t>
                      </a:r>
                      <a:r>
                        <a:rPr lang="pt-PT" sz="1300" b="0" i="0" u="none" strike="noStrike" dirty="0" err="1">
                          <a:solidFill>
                            <a:srgbClr val="000000"/>
                          </a:solidFill>
                          <a:latin typeface="Calibri"/>
                        </a:rPr>
                        <a:t>Ben-Joseph</a:t>
                      </a:r>
                      <a:r>
                        <a:rPr lang="pt-PT" sz="1300" b="0" i="0" u="none" strike="noStrike" dirty="0">
                          <a:solidFill>
                            <a:srgbClr val="000000"/>
                          </a:solidFill>
                          <a:latin typeface="Calibri"/>
                        </a:rPr>
                        <a:t> R.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1300" b="0" i="0" u="none" strike="noStrike" dirty="0" err="1">
                          <a:solidFill>
                            <a:srgbClr val="000000"/>
                          </a:solidFill>
                          <a:latin typeface="Calibri"/>
                        </a:rPr>
                        <a:t>Cross-sectional</a:t>
                      </a:r>
                      <a:r>
                        <a:rPr lang="pt-PT" sz="1300" b="0" i="0" u="none" strike="noStrike" dirty="0">
                          <a:solidFill>
                            <a:srgbClr val="000000"/>
                          </a:solidFill>
                          <a:latin typeface="Calibri"/>
                        </a:rPr>
                        <a:t> </a:t>
                      </a:r>
                      <a:r>
                        <a:rPr lang="pt-PT" sz="1300" b="0" i="0" u="none" strike="noStrike" dirty="0" err="1">
                          <a:solidFill>
                            <a:srgbClr val="000000"/>
                          </a:solidFill>
                          <a:latin typeface="Calibri"/>
                        </a:rPr>
                        <a:t>study</a:t>
                      </a:r>
                      <a:endParaRPr lang="pt-PT" sz="1300" b="0" i="0" u="none" strike="noStrike" dirty="0">
                        <a:solidFill>
                          <a:srgbClr val="000000"/>
                        </a:solidFill>
                        <a:latin typeface="Calibri"/>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1300" b="0" i="0" u="none" strike="noStrike">
                          <a:solidFill>
                            <a:srgbClr val="000000"/>
                          </a:solidFill>
                          <a:latin typeface="Calibri"/>
                        </a:rPr>
                        <a:t>Hungary</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pt-PT" sz="1300" b="0" i="0" u="none" strike="noStrike" dirty="0" smtClean="0">
                          <a:solidFill>
                            <a:srgbClr val="000000"/>
                          </a:solidFill>
                          <a:latin typeface="Calibri"/>
                        </a:rPr>
                        <a:t>17</a:t>
                      </a:r>
                      <a:endParaRPr lang="pt-PT" sz="1300" b="0" i="0" u="none" strike="noStrike" dirty="0">
                        <a:solidFill>
                          <a:srgbClr val="000000"/>
                        </a:solidFill>
                        <a:latin typeface="Calibri"/>
                      </a:endParaRPr>
                    </a:p>
                  </a:txBody>
                  <a:tcPr marL="36000" marR="36000" marT="36000" marB="3600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1300" b="0" i="0" u="none" strike="noStrike" dirty="0" smtClean="0">
                          <a:solidFill>
                            <a:srgbClr val="000000"/>
                          </a:solidFill>
                          <a:latin typeface="Calibri"/>
                        </a:rPr>
                        <a:t>---</a:t>
                      </a:r>
                      <a:endParaRPr lang="pt-PT" sz="1300" b="0" i="0" u="none" strike="noStrike" dirty="0">
                        <a:solidFill>
                          <a:srgbClr val="000000"/>
                        </a:solidFill>
                        <a:latin typeface="Calibri"/>
                      </a:endParaRPr>
                    </a:p>
                  </a:txBody>
                  <a:tcPr marL="36000" marR="36000" marT="36000" marB="3600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300" b="0" i="0" u="none" strike="noStrike" dirty="0">
                          <a:solidFill>
                            <a:srgbClr val="000000"/>
                          </a:solidFill>
                          <a:latin typeface="Calibri"/>
                        </a:rPr>
                        <a:t>Cost, morbidity, and control of asthma in Hungary: The </a:t>
                      </a:r>
                      <a:r>
                        <a:rPr lang="en-US" sz="1300" b="0" i="0" u="none" strike="noStrike" dirty="0" err="1">
                          <a:solidFill>
                            <a:srgbClr val="000000"/>
                          </a:solidFill>
                          <a:latin typeface="Calibri"/>
                        </a:rPr>
                        <a:t>Hunair</a:t>
                      </a:r>
                      <a:r>
                        <a:rPr lang="en-US" sz="1300" b="0" i="0" u="none" strike="noStrike" dirty="0">
                          <a:solidFill>
                            <a:srgbClr val="000000"/>
                          </a:solidFill>
                          <a:latin typeface="Calibri"/>
                        </a:rPr>
                        <a:t> Study. </a:t>
                      </a:r>
                      <a:r>
                        <a:rPr lang="en-US" sz="1300" b="0" i="0" u="none" strike="noStrike" dirty="0" smtClean="0">
                          <a:solidFill>
                            <a:srgbClr val="000000"/>
                          </a:solidFill>
                          <a:latin typeface="Calibri"/>
                        </a:rPr>
                        <a:t>                                                                               </a:t>
                      </a:r>
                      <a:endParaRPr lang="en-US" sz="1300" b="0" i="0" u="none" strike="noStrike" dirty="0">
                        <a:solidFill>
                          <a:srgbClr val="000000"/>
                        </a:solidFill>
                        <a:latin typeface="Calibri"/>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pt-PT" sz="1300" b="0" i="0" u="none" strike="noStrike">
                          <a:solidFill>
                            <a:srgbClr val="000000"/>
                          </a:solidFill>
                          <a:latin typeface="Calibri"/>
                        </a:rPr>
                        <a:t>69</a:t>
                      </a:r>
                    </a:p>
                  </a:txBody>
                  <a:tcPr marL="36000" marR="36000" marT="36000" marB="3600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pt-PT" sz="1300" b="0" i="0" u="none" strike="noStrike">
                          <a:solidFill>
                            <a:srgbClr val="000000"/>
                          </a:solidFill>
                          <a:latin typeface="Calibri"/>
                        </a:rPr>
                        <a:t>27,5</a:t>
                      </a:r>
                    </a:p>
                  </a:txBody>
                  <a:tcPr marL="36000" marR="36000" marT="36000" marB="3600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pt-PT" sz="1300" b="0" i="0" u="none" strike="noStrike" dirty="0">
                          <a:solidFill>
                            <a:srgbClr val="000000"/>
                          </a:solidFill>
                          <a:latin typeface="Calibri"/>
                        </a:rPr>
                        <a:t>2,8</a:t>
                      </a:r>
                    </a:p>
                  </a:txBody>
                  <a:tcPr marL="36000" marR="36000" marT="36000" marB="36000" anchor="ctr" anchorCtr="1">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p:cNvSpPr txBox="1">
            <a:spLocks/>
          </p:cNvSpPr>
          <p:nvPr/>
        </p:nvSpPr>
        <p:spPr>
          <a:xfrm>
            <a:off x="357158" y="-24"/>
            <a:ext cx="8229600" cy="11430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pt-PT" sz="4000" b="1" i="0" u="none" strike="noStrike" kern="1200" cap="none" spc="0" normalizeH="0" baseline="0" noProof="0" dirty="0" err="1" smtClean="0">
                <a:ln>
                  <a:noFill/>
                </a:ln>
                <a:solidFill>
                  <a:schemeClr val="tx1"/>
                </a:solidFill>
                <a:uLnTx/>
                <a:uFillTx/>
                <a:latin typeface="+mj-lt"/>
                <a:ea typeface="+mj-ea"/>
                <a:cs typeface="+mj-cs"/>
              </a:rPr>
              <a:t>Methods</a:t>
            </a:r>
            <a:endParaRPr lang="pt-PT" sz="4000" b="1" dirty="0" smtClean="0">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pt-PT" sz="4000" b="1" i="0" u="sng" strike="noStrike" kern="1200" cap="none" spc="0" normalizeH="0" baseline="0" noProof="0" dirty="0" smtClean="0">
                <a:ln>
                  <a:noFill/>
                </a:ln>
                <a:solidFill>
                  <a:schemeClr val="tx1"/>
                </a:solidFill>
                <a:uLnTx/>
                <a:uFillTx/>
                <a:latin typeface="+mj-lt"/>
                <a:ea typeface="+mj-ea"/>
                <a:cs typeface="+mj-cs"/>
              </a:rPr>
              <a:t>Data</a:t>
            </a:r>
            <a:r>
              <a:rPr kumimoji="0" lang="pt-PT" sz="4000" b="1" i="0" u="sng" strike="noStrike" kern="1200" cap="none" spc="0" normalizeH="0" noProof="0" dirty="0" smtClean="0">
                <a:ln>
                  <a:noFill/>
                </a:ln>
                <a:solidFill>
                  <a:schemeClr val="tx1"/>
                </a:solidFill>
                <a:uLnTx/>
                <a:uFillTx/>
                <a:latin typeface="+mj-lt"/>
                <a:ea typeface="+mj-ea"/>
                <a:cs typeface="+mj-cs"/>
              </a:rPr>
              <a:t> </a:t>
            </a:r>
            <a:r>
              <a:rPr kumimoji="0" lang="pt-PT" sz="4000" b="1" i="0" u="sng" strike="noStrike" kern="1200" cap="none" spc="0" normalizeH="0" noProof="0" dirty="0" err="1" smtClean="0">
                <a:ln>
                  <a:noFill/>
                </a:ln>
                <a:solidFill>
                  <a:schemeClr val="tx1"/>
                </a:solidFill>
                <a:uLnTx/>
                <a:uFillTx/>
                <a:latin typeface="+mj-lt"/>
                <a:ea typeface="+mj-ea"/>
                <a:cs typeface="+mj-cs"/>
              </a:rPr>
              <a:t>Extraction</a:t>
            </a:r>
            <a:endParaRPr kumimoji="0" lang="pt-PT" sz="4000" b="1" i="0" u="sng" strike="noStrike" kern="1200" cap="none" spc="0" normalizeH="0" baseline="0" noProof="0" dirty="0">
              <a:ln>
                <a:noFill/>
              </a:ln>
              <a:solidFill>
                <a:schemeClr val="tx1"/>
              </a:solidFill>
              <a:uLnTx/>
              <a:uFillTx/>
              <a:latin typeface="+mj-lt"/>
              <a:ea typeface="+mj-ea"/>
              <a:cs typeface="+mj-cs"/>
            </a:endParaRPr>
          </a:p>
        </p:txBody>
      </p:sp>
      <p:graphicFrame>
        <p:nvGraphicFramePr>
          <p:cNvPr id="6" name="Tabela 5"/>
          <p:cNvGraphicFramePr>
            <a:graphicFrameLocks noGrp="1"/>
          </p:cNvGraphicFramePr>
          <p:nvPr/>
        </p:nvGraphicFramePr>
        <p:xfrm>
          <a:off x="142842" y="1269666"/>
          <a:ext cx="8858314" cy="4747296"/>
        </p:xfrm>
        <a:graphic>
          <a:graphicData uri="http://schemas.openxmlformats.org/drawingml/2006/table">
            <a:tbl>
              <a:tblPr/>
              <a:tblGrid>
                <a:gridCol w="492131"/>
                <a:gridCol w="1865325"/>
                <a:gridCol w="1071570"/>
                <a:gridCol w="928694"/>
                <a:gridCol w="500066"/>
                <a:gridCol w="500066"/>
                <a:gridCol w="1714512"/>
                <a:gridCol w="642942"/>
                <a:gridCol w="642942"/>
                <a:gridCol w="500066"/>
              </a:tblGrid>
              <a:tr h="1285884">
                <a:tc>
                  <a:txBody>
                    <a:bodyPr/>
                    <a:lstStyle/>
                    <a:p>
                      <a:pPr algn="ctr" fontAlgn="b"/>
                      <a:r>
                        <a:rPr lang="pt-PT" sz="1600" b="1" i="0" u="none" strike="noStrike" dirty="0">
                          <a:solidFill>
                            <a:schemeClr val="accent1">
                              <a:lumMod val="75000"/>
                            </a:schemeClr>
                          </a:solidFill>
                          <a:latin typeface="Calibri"/>
                        </a:rPr>
                        <a:t>Ano</a:t>
                      </a:r>
                    </a:p>
                  </a:txBody>
                  <a:tcPr marL="36000" marR="36000" marT="36000" marB="36000" vert="vert27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PT" sz="1600" b="1" i="0" u="none" strike="noStrike" dirty="0">
                          <a:solidFill>
                            <a:schemeClr val="accent1">
                              <a:lumMod val="75000"/>
                            </a:schemeClr>
                          </a:solidFill>
                          <a:latin typeface="Calibri"/>
                        </a:rPr>
                        <a:t>Autores</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PT" sz="1600" b="1" i="0" u="none" strike="noStrike" dirty="0" err="1">
                          <a:solidFill>
                            <a:schemeClr val="accent1">
                              <a:lumMod val="75000"/>
                            </a:schemeClr>
                          </a:solidFill>
                          <a:latin typeface="Calibri"/>
                        </a:rPr>
                        <a:t>Type</a:t>
                      </a:r>
                      <a:r>
                        <a:rPr lang="pt-PT" sz="1600" b="1" i="0" u="none" strike="noStrike" dirty="0">
                          <a:solidFill>
                            <a:schemeClr val="accent1">
                              <a:lumMod val="75000"/>
                            </a:schemeClr>
                          </a:solidFill>
                          <a:latin typeface="Calibri"/>
                        </a:rPr>
                        <a:t> </a:t>
                      </a:r>
                      <a:r>
                        <a:rPr lang="pt-PT" sz="1600" b="1" i="0" u="none" strike="noStrike" dirty="0" err="1">
                          <a:solidFill>
                            <a:schemeClr val="accent1">
                              <a:lumMod val="75000"/>
                            </a:schemeClr>
                          </a:solidFill>
                          <a:latin typeface="Calibri"/>
                        </a:rPr>
                        <a:t>of</a:t>
                      </a:r>
                      <a:r>
                        <a:rPr lang="pt-PT" sz="1600" b="1" i="0" u="none" strike="noStrike" dirty="0">
                          <a:solidFill>
                            <a:schemeClr val="accent1">
                              <a:lumMod val="75000"/>
                            </a:schemeClr>
                          </a:solidFill>
                          <a:latin typeface="Calibri"/>
                        </a:rPr>
                        <a:t> </a:t>
                      </a:r>
                      <a:r>
                        <a:rPr lang="pt-PT" sz="1600" b="1" i="0" u="none" strike="noStrike" dirty="0" err="1">
                          <a:solidFill>
                            <a:schemeClr val="accent1">
                              <a:lumMod val="75000"/>
                            </a:schemeClr>
                          </a:solidFill>
                          <a:latin typeface="Calibri"/>
                        </a:rPr>
                        <a:t>study</a:t>
                      </a:r>
                      <a:endParaRPr lang="pt-PT" sz="1600" b="1" i="0" u="none" strike="noStrike" dirty="0">
                        <a:solidFill>
                          <a:schemeClr val="accent1">
                            <a:lumMod val="75000"/>
                          </a:schemeClr>
                        </a:solidFill>
                        <a:latin typeface="Calibri"/>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PT" sz="1600" b="1" i="0" u="none" strike="noStrike" dirty="0" err="1">
                          <a:solidFill>
                            <a:schemeClr val="accent1">
                              <a:lumMod val="75000"/>
                            </a:schemeClr>
                          </a:solidFill>
                          <a:latin typeface="Calibri"/>
                        </a:rPr>
                        <a:t>Countries</a:t>
                      </a:r>
                      <a:endParaRPr lang="pt-PT" sz="1600" b="1" i="0" u="none" strike="noStrike" dirty="0">
                        <a:solidFill>
                          <a:schemeClr val="accent1">
                            <a:lumMod val="75000"/>
                          </a:schemeClr>
                        </a:solidFill>
                        <a:latin typeface="Calibri"/>
                      </a:endParaRPr>
                    </a:p>
                  </a:txBody>
                  <a:tcPr marL="36000" marR="36000" marT="36000" marB="3600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PT" sz="1600" b="1" i="0" u="none" strike="noStrike" dirty="0" err="1" smtClean="0">
                          <a:solidFill>
                            <a:schemeClr val="accent1">
                              <a:lumMod val="75000"/>
                            </a:schemeClr>
                          </a:solidFill>
                          <a:latin typeface="Calibri"/>
                        </a:rPr>
                        <a:t>Study</a:t>
                      </a:r>
                      <a:endParaRPr lang="pt-PT" sz="1600" b="1" i="0" u="none" strike="noStrike" dirty="0" smtClean="0">
                        <a:solidFill>
                          <a:schemeClr val="accent1">
                            <a:lumMod val="75000"/>
                          </a:schemeClr>
                        </a:solidFill>
                        <a:latin typeface="Calibri"/>
                      </a:endParaRPr>
                    </a:p>
                    <a:p>
                      <a:pPr algn="ctr" fontAlgn="b"/>
                      <a:r>
                        <a:rPr lang="pt-PT" sz="1600" b="1" i="0" u="none" strike="noStrike" dirty="0" err="1" smtClean="0">
                          <a:solidFill>
                            <a:schemeClr val="accent1">
                              <a:lumMod val="75000"/>
                            </a:schemeClr>
                          </a:solidFill>
                          <a:latin typeface="Calibri"/>
                        </a:rPr>
                        <a:t>Quality</a:t>
                      </a:r>
                      <a:endParaRPr lang="pt-PT" sz="1600" b="1" i="0" u="none" strike="noStrike" dirty="0">
                        <a:solidFill>
                          <a:schemeClr val="accent1">
                            <a:lumMod val="75000"/>
                          </a:schemeClr>
                        </a:solidFill>
                        <a:latin typeface="Calibri"/>
                      </a:endParaRPr>
                    </a:p>
                  </a:txBody>
                  <a:tcPr marL="36000" marR="36000" marT="36000" marB="3600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PT" sz="1600" b="1" i="0" u="none" strike="noStrike" dirty="0">
                          <a:solidFill>
                            <a:schemeClr val="accent1">
                              <a:lumMod val="75000"/>
                            </a:schemeClr>
                          </a:solidFill>
                          <a:latin typeface="Calibri"/>
                        </a:rPr>
                        <a:t>Response </a:t>
                      </a:r>
                      <a:endParaRPr lang="pt-PT" sz="1600" b="1" i="0" u="none" strike="noStrike" dirty="0" smtClean="0">
                        <a:solidFill>
                          <a:schemeClr val="accent1">
                            <a:lumMod val="75000"/>
                          </a:schemeClr>
                        </a:solidFill>
                        <a:latin typeface="Calibri"/>
                      </a:endParaRPr>
                    </a:p>
                    <a:p>
                      <a:pPr algn="ctr" fontAlgn="b"/>
                      <a:r>
                        <a:rPr lang="pt-PT" sz="1600" b="1" i="0" u="none" strike="noStrike" dirty="0" smtClean="0">
                          <a:solidFill>
                            <a:schemeClr val="accent1">
                              <a:lumMod val="75000"/>
                            </a:schemeClr>
                          </a:solidFill>
                          <a:latin typeface="Calibri"/>
                        </a:rPr>
                        <a:t>rate</a:t>
                      </a:r>
                      <a:endParaRPr lang="pt-PT" sz="1600" b="1" i="0" u="none" strike="noStrike" dirty="0">
                        <a:solidFill>
                          <a:schemeClr val="accent1">
                            <a:lumMod val="75000"/>
                          </a:schemeClr>
                        </a:solidFill>
                        <a:latin typeface="Calibri"/>
                      </a:endParaRPr>
                    </a:p>
                  </a:txBody>
                  <a:tcPr marL="36000" marR="36000" marT="36000" marB="3600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PT" sz="1600" b="1" i="0" u="none" strike="noStrike" dirty="0" err="1">
                          <a:solidFill>
                            <a:schemeClr val="accent1">
                              <a:lumMod val="75000"/>
                            </a:schemeClr>
                          </a:solidFill>
                          <a:latin typeface="Calibri"/>
                        </a:rPr>
                        <a:t>Title</a:t>
                      </a:r>
                      <a:endParaRPr lang="pt-PT" sz="1600" b="1" i="0" u="none" strike="noStrike" dirty="0">
                        <a:solidFill>
                          <a:schemeClr val="accent1">
                            <a:lumMod val="75000"/>
                          </a:schemeClr>
                        </a:solidFill>
                        <a:latin typeface="Calibri"/>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PT" sz="1600" b="1" i="0" u="none" strike="noStrike" dirty="0" smtClean="0">
                          <a:solidFill>
                            <a:schemeClr val="accent1">
                              <a:lumMod val="75000"/>
                            </a:schemeClr>
                          </a:solidFill>
                          <a:latin typeface="Calibri"/>
                        </a:rPr>
                        <a:t>% </a:t>
                      </a:r>
                      <a:r>
                        <a:rPr lang="pt-PT" sz="1600" b="1" i="0" u="none" strike="noStrike" dirty="0" err="1" smtClean="0">
                          <a:solidFill>
                            <a:schemeClr val="accent1">
                              <a:lumMod val="75000"/>
                            </a:schemeClr>
                          </a:solidFill>
                          <a:latin typeface="Calibri"/>
                        </a:rPr>
                        <a:t>Controlled</a:t>
                      </a:r>
                      <a:endParaRPr lang="pt-PT" sz="1600" b="1" i="0" u="none" strike="noStrike" dirty="0">
                        <a:solidFill>
                          <a:schemeClr val="accent1">
                            <a:lumMod val="75000"/>
                          </a:schemeClr>
                        </a:solidFill>
                        <a:latin typeface="Calibri"/>
                      </a:endParaRPr>
                    </a:p>
                  </a:txBody>
                  <a:tcPr marL="36000" marR="36000" marT="36000" marB="3600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PT" sz="1600" b="1" i="0" u="none" strike="noStrike" dirty="0" smtClean="0">
                          <a:solidFill>
                            <a:schemeClr val="accent1">
                              <a:lumMod val="75000"/>
                            </a:schemeClr>
                          </a:solidFill>
                          <a:latin typeface="Calibri"/>
                        </a:rPr>
                        <a:t>% </a:t>
                      </a:r>
                      <a:r>
                        <a:rPr lang="pt-PT" sz="1600" b="1" i="0" u="none" strike="noStrike" dirty="0" err="1" smtClean="0">
                          <a:solidFill>
                            <a:schemeClr val="accent1">
                              <a:lumMod val="75000"/>
                            </a:schemeClr>
                          </a:solidFill>
                          <a:latin typeface="Calibri"/>
                        </a:rPr>
                        <a:t>Partially</a:t>
                      </a:r>
                      <a:r>
                        <a:rPr lang="pt-PT" sz="1600" b="1" i="0" u="none" strike="noStrike" dirty="0" smtClean="0">
                          <a:solidFill>
                            <a:schemeClr val="accent1">
                              <a:lumMod val="75000"/>
                            </a:schemeClr>
                          </a:solidFill>
                          <a:latin typeface="Calibri"/>
                        </a:rPr>
                        <a:t> </a:t>
                      </a:r>
                      <a:r>
                        <a:rPr lang="pt-PT" sz="1600" b="1" i="0" u="none" strike="noStrike" dirty="0" err="1">
                          <a:solidFill>
                            <a:schemeClr val="accent1">
                              <a:lumMod val="75000"/>
                            </a:schemeClr>
                          </a:solidFill>
                          <a:latin typeface="Calibri"/>
                        </a:rPr>
                        <a:t>Controlled</a:t>
                      </a:r>
                      <a:endParaRPr lang="pt-PT" sz="1600" b="1" i="0" u="none" strike="noStrike" dirty="0">
                        <a:solidFill>
                          <a:schemeClr val="accent1">
                            <a:lumMod val="75000"/>
                          </a:schemeClr>
                        </a:solidFill>
                        <a:latin typeface="Calibri"/>
                      </a:endParaRPr>
                    </a:p>
                  </a:txBody>
                  <a:tcPr marL="36000" marR="36000" marT="36000" marB="36000" vert="vert27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pt-PT" sz="1500" b="1" i="0" u="none" strike="noStrike" dirty="0" smtClean="0">
                          <a:solidFill>
                            <a:schemeClr val="accent1">
                              <a:lumMod val="75000"/>
                            </a:schemeClr>
                          </a:solidFill>
                          <a:latin typeface="Calibri"/>
                        </a:rPr>
                        <a:t>% </a:t>
                      </a:r>
                      <a:r>
                        <a:rPr lang="pt-PT" sz="1500" b="1" i="0" u="none" strike="noStrike" dirty="0" err="1" smtClean="0">
                          <a:solidFill>
                            <a:schemeClr val="accent1">
                              <a:lumMod val="75000"/>
                            </a:schemeClr>
                          </a:solidFill>
                          <a:latin typeface="Calibri"/>
                        </a:rPr>
                        <a:t>Uncontrolled</a:t>
                      </a:r>
                      <a:endParaRPr lang="pt-PT" sz="1500" b="1" i="0" u="none" strike="noStrike" dirty="0">
                        <a:solidFill>
                          <a:schemeClr val="accent1">
                            <a:lumMod val="75000"/>
                          </a:schemeClr>
                        </a:solidFill>
                        <a:latin typeface="Calibri"/>
                      </a:endParaRPr>
                    </a:p>
                  </a:txBody>
                  <a:tcPr marL="36000" marR="36000" marT="36000" marB="36000" vert="vert27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63275">
                <a:tc>
                  <a:txBody>
                    <a:bodyPr/>
                    <a:lstStyle/>
                    <a:p>
                      <a:pPr algn="ctr" fontAlgn="b"/>
                      <a:r>
                        <a:rPr lang="pt-PT" sz="1400" b="0" i="0" u="none" strike="noStrike" dirty="0">
                          <a:solidFill>
                            <a:srgbClr val="000000"/>
                          </a:solidFill>
                          <a:latin typeface="Calibri"/>
                        </a:rPr>
                        <a:t>2008</a:t>
                      </a:r>
                    </a:p>
                  </a:txBody>
                  <a:tcPr marL="36000" marR="36000" marT="36000" marB="36000" vert="vert27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1300" b="0" i="0" u="none" strike="noStrike" dirty="0">
                          <a:solidFill>
                            <a:srgbClr val="000000"/>
                          </a:solidFill>
                          <a:latin typeface="Calibri"/>
                        </a:rPr>
                        <a:t>Cabanas </a:t>
                      </a:r>
                      <a:r>
                        <a:rPr lang="pt-PT" sz="1300" b="0" i="0" u="none" strike="noStrike" dirty="0" err="1">
                          <a:solidFill>
                            <a:srgbClr val="000000"/>
                          </a:solidFill>
                          <a:latin typeface="Calibri"/>
                        </a:rPr>
                        <a:t>Rodriguez</a:t>
                      </a:r>
                      <a:r>
                        <a:rPr lang="pt-PT" sz="1300" b="0" i="0" u="none" strike="noStrike" dirty="0">
                          <a:solidFill>
                            <a:srgbClr val="000000"/>
                          </a:solidFill>
                          <a:latin typeface="Calibri"/>
                        </a:rPr>
                        <a:t> ER, </a:t>
                      </a:r>
                      <a:r>
                        <a:rPr lang="pt-PT" sz="1300" b="0" i="0" u="none" strike="noStrike" dirty="0" err="1">
                          <a:solidFill>
                            <a:srgbClr val="000000"/>
                          </a:solidFill>
                          <a:latin typeface="Calibri"/>
                        </a:rPr>
                        <a:t>Gonzalez</a:t>
                      </a:r>
                      <a:r>
                        <a:rPr lang="pt-PT" sz="1300" b="0" i="0" u="none" strike="noStrike" dirty="0">
                          <a:solidFill>
                            <a:srgbClr val="000000"/>
                          </a:solidFill>
                          <a:latin typeface="Calibri"/>
                        </a:rPr>
                        <a:t> </a:t>
                      </a:r>
                      <a:r>
                        <a:rPr lang="pt-PT" sz="1300" b="0" i="0" u="none" strike="noStrike" dirty="0" err="1">
                          <a:solidFill>
                            <a:srgbClr val="000000"/>
                          </a:solidFill>
                          <a:latin typeface="Calibri"/>
                        </a:rPr>
                        <a:t>Barcala</a:t>
                      </a:r>
                      <a:r>
                        <a:rPr lang="pt-PT" sz="1300" b="0" i="0" u="none" strike="noStrike" dirty="0">
                          <a:solidFill>
                            <a:srgbClr val="000000"/>
                          </a:solidFill>
                          <a:latin typeface="Calibri"/>
                        </a:rPr>
                        <a:t> FJ, Cabanas </a:t>
                      </a:r>
                      <a:r>
                        <a:rPr lang="pt-PT" sz="1300" b="0" i="0" u="none" strike="noStrike" dirty="0" err="1">
                          <a:solidFill>
                            <a:srgbClr val="000000"/>
                          </a:solidFill>
                          <a:latin typeface="Calibri"/>
                        </a:rPr>
                        <a:t>Rodriguez</a:t>
                      </a:r>
                      <a:r>
                        <a:rPr lang="pt-PT" sz="1300" b="0" i="0" u="none" strike="noStrike" dirty="0">
                          <a:solidFill>
                            <a:srgbClr val="000000"/>
                          </a:solidFill>
                          <a:latin typeface="Calibri"/>
                        </a:rPr>
                        <a:t> P, Leis R, </a:t>
                      </a:r>
                      <a:r>
                        <a:rPr lang="pt-PT" sz="1300" b="0" i="0" u="none" strike="noStrike" dirty="0" err="1">
                          <a:solidFill>
                            <a:srgbClr val="000000"/>
                          </a:solidFill>
                          <a:latin typeface="Calibri"/>
                        </a:rPr>
                        <a:t>Martinez</a:t>
                      </a:r>
                      <a:r>
                        <a:rPr lang="pt-PT" sz="1300" b="0" i="0" u="none" strike="noStrike" dirty="0">
                          <a:solidFill>
                            <a:srgbClr val="000000"/>
                          </a:solidFill>
                          <a:latin typeface="Calibri"/>
                        </a:rPr>
                        <a:t> B, Cabanas R, </a:t>
                      </a:r>
                      <a:r>
                        <a:rPr lang="pt-PT" sz="1300" b="0" i="0" u="none" strike="noStrike" dirty="0" err="1">
                          <a:solidFill>
                            <a:srgbClr val="000000"/>
                          </a:solidFill>
                          <a:latin typeface="Calibri"/>
                        </a:rPr>
                        <a:t>Valdes</a:t>
                      </a:r>
                      <a:r>
                        <a:rPr lang="pt-PT" sz="1300" b="0" i="0" u="none" strike="noStrike" dirty="0">
                          <a:solidFill>
                            <a:srgbClr val="000000"/>
                          </a:solidFill>
                          <a:latin typeface="Calibri"/>
                        </a:rPr>
                        <a:t> </a:t>
                      </a:r>
                      <a:r>
                        <a:rPr lang="pt-PT" sz="1300" b="0" i="0" u="none" strike="noStrike" dirty="0" err="1">
                          <a:solidFill>
                            <a:srgbClr val="000000"/>
                          </a:solidFill>
                          <a:latin typeface="Calibri"/>
                        </a:rPr>
                        <a:t>Cuadrado</a:t>
                      </a:r>
                      <a:r>
                        <a:rPr lang="pt-PT" sz="1300" b="0" i="0" u="none" strike="noStrike" dirty="0">
                          <a:solidFill>
                            <a:srgbClr val="000000"/>
                          </a:solidFill>
                          <a:latin typeface="Calibri"/>
                        </a:rPr>
                        <a:t> L, Tojo R.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1300" b="0" i="0" u="none" strike="noStrike">
                          <a:solidFill>
                            <a:srgbClr val="000000"/>
                          </a:solidFill>
                          <a:latin typeface="Calibri"/>
                        </a:rPr>
                        <a:t>NS/NR</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1300" b="0" i="0" u="none" strike="noStrike">
                          <a:solidFill>
                            <a:srgbClr val="000000"/>
                          </a:solidFill>
                          <a:latin typeface="Calibri"/>
                        </a:rPr>
                        <a:t>Spain</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pt-PT" sz="1300" b="0" i="0" u="none" strike="noStrike" dirty="0">
                          <a:solidFill>
                            <a:srgbClr val="000000"/>
                          </a:solidFill>
                          <a:latin typeface="Calibri"/>
                        </a:rPr>
                        <a:t>13</a:t>
                      </a:r>
                    </a:p>
                  </a:txBody>
                  <a:tcPr marL="36000" marR="36000" marT="36000" marB="3600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1300" b="0" i="0" u="none" strike="noStrike" dirty="0" smtClean="0">
                          <a:solidFill>
                            <a:srgbClr val="000000"/>
                          </a:solidFill>
                          <a:latin typeface="Calibri"/>
                        </a:rPr>
                        <a:t>---</a:t>
                      </a:r>
                      <a:endParaRPr lang="pt-PT" sz="1300" b="0" i="0" u="none" strike="noStrike" dirty="0">
                        <a:solidFill>
                          <a:srgbClr val="000000"/>
                        </a:solidFill>
                        <a:latin typeface="Calibri"/>
                      </a:endParaRPr>
                    </a:p>
                  </a:txBody>
                  <a:tcPr marL="36000" marR="36000" marT="36000" marB="3600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300" b="0" i="0" u="none" strike="noStrike" dirty="0">
                          <a:solidFill>
                            <a:srgbClr val="000000"/>
                          </a:solidFill>
                          <a:latin typeface="Calibri"/>
                        </a:rPr>
                        <a:t>Predictors of the persistence of childhood asthma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pt-PT" sz="1300" b="0" i="0" u="none" strike="noStrike">
                          <a:solidFill>
                            <a:srgbClr val="000000"/>
                          </a:solidFill>
                          <a:latin typeface="Calibri"/>
                        </a:rPr>
                        <a:t>69</a:t>
                      </a:r>
                    </a:p>
                  </a:txBody>
                  <a:tcPr marL="36000" marR="36000" marT="36000" marB="3600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1300" b="0" i="0" u="none" strike="noStrike" dirty="0" smtClean="0">
                          <a:solidFill>
                            <a:srgbClr val="000000"/>
                          </a:solidFill>
                          <a:latin typeface="Calibri"/>
                        </a:rPr>
                        <a:t>---</a:t>
                      </a:r>
                      <a:endParaRPr lang="pt-PT" sz="1300" b="0" i="0" u="none" strike="noStrike" dirty="0">
                        <a:solidFill>
                          <a:srgbClr val="000000"/>
                        </a:solidFill>
                        <a:latin typeface="Calibri"/>
                      </a:endParaRPr>
                    </a:p>
                  </a:txBody>
                  <a:tcPr marL="36000" marR="36000" marT="36000" marB="3600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1300" b="0" i="0" u="none" strike="noStrike" dirty="0" smtClean="0">
                          <a:solidFill>
                            <a:srgbClr val="000000"/>
                          </a:solidFill>
                          <a:latin typeface="Calibri"/>
                        </a:rPr>
                        <a:t>31</a:t>
                      </a:r>
                      <a:endParaRPr lang="pt-PT" sz="1300" b="0" i="0" u="none" strike="noStrike" dirty="0">
                        <a:solidFill>
                          <a:srgbClr val="000000"/>
                        </a:solidFill>
                        <a:latin typeface="Calibri"/>
                      </a:endParaRPr>
                    </a:p>
                  </a:txBody>
                  <a:tcPr marL="36000" marR="36000" marT="36000" marB="36000" anchor="ctr" anchorCtr="1">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01637">
                <a:tc>
                  <a:txBody>
                    <a:bodyPr/>
                    <a:lstStyle/>
                    <a:p>
                      <a:pPr algn="ctr" fontAlgn="b"/>
                      <a:r>
                        <a:rPr lang="pt-PT" sz="1400" b="0" i="0" u="none" strike="noStrike" dirty="0">
                          <a:solidFill>
                            <a:srgbClr val="000000"/>
                          </a:solidFill>
                          <a:latin typeface="Calibri"/>
                        </a:rPr>
                        <a:t>2006</a:t>
                      </a:r>
                    </a:p>
                  </a:txBody>
                  <a:tcPr marL="36000" marR="36000" marT="36000" marB="36000" vert="vert27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1300" b="0" i="0" u="none" strike="noStrike" dirty="0" err="1">
                          <a:solidFill>
                            <a:srgbClr val="000000"/>
                          </a:solidFill>
                          <a:latin typeface="Calibri"/>
                        </a:rPr>
                        <a:t>van</a:t>
                      </a:r>
                      <a:r>
                        <a:rPr lang="pt-PT" sz="1300" b="0" i="0" u="none" strike="noStrike" dirty="0">
                          <a:solidFill>
                            <a:srgbClr val="000000"/>
                          </a:solidFill>
                          <a:latin typeface="Calibri"/>
                        </a:rPr>
                        <a:t> </a:t>
                      </a:r>
                      <a:r>
                        <a:rPr lang="pt-PT" sz="1300" b="0" i="0" u="none" strike="noStrike" dirty="0" err="1">
                          <a:solidFill>
                            <a:srgbClr val="000000"/>
                          </a:solidFill>
                          <a:latin typeface="Calibri"/>
                        </a:rPr>
                        <a:t>Dellen</a:t>
                      </a:r>
                      <a:r>
                        <a:rPr lang="pt-PT" sz="1300" b="0" i="0" u="none" strike="noStrike" dirty="0">
                          <a:solidFill>
                            <a:srgbClr val="000000"/>
                          </a:solidFill>
                          <a:latin typeface="Calibri"/>
                        </a:rPr>
                        <a:t> QM, S. K., </a:t>
                      </a:r>
                      <a:r>
                        <a:rPr lang="pt-PT" sz="1300" b="0" i="0" u="none" strike="noStrike" dirty="0" err="1">
                          <a:solidFill>
                            <a:srgbClr val="000000"/>
                          </a:solidFill>
                          <a:latin typeface="Calibri"/>
                        </a:rPr>
                        <a:t>Bindels</a:t>
                      </a:r>
                      <a:r>
                        <a:rPr lang="pt-PT" sz="1300" b="0" i="0" u="none" strike="noStrike" dirty="0">
                          <a:solidFill>
                            <a:srgbClr val="000000"/>
                          </a:solidFill>
                          <a:latin typeface="Calibri"/>
                        </a:rPr>
                        <a:t> PJ, </a:t>
                      </a:r>
                      <a:r>
                        <a:rPr lang="pt-PT" sz="1300" b="0" i="0" u="none" strike="noStrike" dirty="0" err="1">
                          <a:solidFill>
                            <a:srgbClr val="000000"/>
                          </a:solidFill>
                          <a:latin typeface="Calibri"/>
                        </a:rPr>
                        <a:t>Ory</a:t>
                      </a:r>
                      <a:r>
                        <a:rPr lang="pt-PT" sz="1300" b="0" i="0" u="none" strike="noStrike" dirty="0">
                          <a:solidFill>
                            <a:srgbClr val="000000"/>
                          </a:solidFill>
                          <a:latin typeface="Calibri"/>
                        </a:rPr>
                        <a:t> FG, </a:t>
                      </a:r>
                      <a:r>
                        <a:rPr lang="pt-PT" sz="1300" b="0" i="0" u="none" strike="noStrike" dirty="0" err="1">
                          <a:solidFill>
                            <a:srgbClr val="000000"/>
                          </a:solidFill>
                          <a:latin typeface="Calibri"/>
                        </a:rPr>
                        <a:t>Bruil</a:t>
                      </a:r>
                      <a:r>
                        <a:rPr lang="pt-PT" sz="1300" b="0" i="0" u="none" strike="noStrike" dirty="0">
                          <a:solidFill>
                            <a:srgbClr val="000000"/>
                          </a:solidFill>
                          <a:latin typeface="Calibri"/>
                        </a:rPr>
                        <a:t> J, </a:t>
                      </a:r>
                      <a:r>
                        <a:rPr lang="pt-PT" sz="1300" b="0" i="0" u="none" strike="noStrike" dirty="0" err="1">
                          <a:solidFill>
                            <a:srgbClr val="000000"/>
                          </a:solidFill>
                          <a:latin typeface="Calibri"/>
                        </a:rPr>
                        <a:t>van</a:t>
                      </a:r>
                      <a:r>
                        <a:rPr lang="pt-PT" sz="1300" b="0" i="0" u="none" strike="noStrike" dirty="0">
                          <a:solidFill>
                            <a:srgbClr val="000000"/>
                          </a:solidFill>
                          <a:latin typeface="Calibri"/>
                        </a:rPr>
                        <a:t> </a:t>
                      </a:r>
                      <a:r>
                        <a:rPr lang="pt-PT" sz="1300" b="0" i="0" u="none" strike="noStrike" dirty="0" err="1">
                          <a:solidFill>
                            <a:srgbClr val="000000"/>
                          </a:solidFill>
                          <a:latin typeface="Calibri"/>
                        </a:rPr>
                        <a:t>Aalderen</a:t>
                      </a:r>
                      <a:r>
                        <a:rPr lang="pt-PT" sz="1300" b="0" i="0" u="none" strike="noStrike" dirty="0">
                          <a:solidFill>
                            <a:srgbClr val="000000"/>
                          </a:solidFill>
                          <a:latin typeface="Calibri"/>
                        </a:rPr>
                        <a:t> WM; PEACE </a:t>
                      </a:r>
                      <a:r>
                        <a:rPr lang="pt-PT" sz="1300" b="0" i="0" u="none" strike="noStrike" dirty="0" err="1">
                          <a:solidFill>
                            <a:srgbClr val="000000"/>
                          </a:solidFill>
                          <a:latin typeface="Calibri"/>
                        </a:rPr>
                        <a:t>Study</a:t>
                      </a:r>
                      <a:r>
                        <a:rPr lang="pt-PT" sz="1300" b="0" i="0" u="none" strike="noStrike" dirty="0">
                          <a:solidFill>
                            <a:srgbClr val="000000"/>
                          </a:solidFill>
                          <a:latin typeface="Calibri"/>
                        </a:rPr>
                        <a:t> </a:t>
                      </a:r>
                      <a:r>
                        <a:rPr lang="pt-PT" sz="1300" b="0" i="0" u="none" strike="noStrike" dirty="0" err="1">
                          <a:solidFill>
                            <a:srgbClr val="000000"/>
                          </a:solidFill>
                          <a:latin typeface="Calibri"/>
                        </a:rPr>
                        <a:t>Group</a:t>
                      </a:r>
                      <a:r>
                        <a:rPr lang="pt-PT" sz="1300" b="0" i="0" u="none" strike="noStrike" dirty="0">
                          <a:solidFill>
                            <a:srgbClr val="000000"/>
                          </a:solidFill>
                          <a:latin typeface="Calibri"/>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1300" b="0" i="0" u="none" strike="noStrike" dirty="0">
                          <a:solidFill>
                            <a:srgbClr val="000000"/>
                          </a:solidFill>
                          <a:latin typeface="Calibri"/>
                        </a:rPr>
                        <a:t>multi-centre </a:t>
                      </a:r>
                      <a:r>
                        <a:rPr lang="pt-PT" sz="1300" b="0" i="0" u="none" strike="noStrike" dirty="0" err="1">
                          <a:solidFill>
                            <a:srgbClr val="000000"/>
                          </a:solidFill>
                          <a:latin typeface="Calibri"/>
                        </a:rPr>
                        <a:t>cross</a:t>
                      </a:r>
                      <a:r>
                        <a:rPr lang="pt-PT" sz="1300" b="0" i="0" u="none" strike="noStrike" dirty="0">
                          <a:solidFill>
                            <a:srgbClr val="000000"/>
                          </a:solidFill>
                          <a:latin typeface="Calibri"/>
                        </a:rPr>
                        <a:t> </a:t>
                      </a:r>
                      <a:r>
                        <a:rPr lang="pt-PT" sz="1300" b="0" i="0" u="none" strike="noStrike" dirty="0" err="1">
                          <a:solidFill>
                            <a:srgbClr val="000000"/>
                          </a:solidFill>
                          <a:latin typeface="Calibri"/>
                        </a:rPr>
                        <a:t>sectional</a:t>
                      </a:r>
                      <a:r>
                        <a:rPr lang="pt-PT" sz="1300" b="0" i="0" u="none" strike="noStrike" dirty="0">
                          <a:solidFill>
                            <a:srgbClr val="000000"/>
                          </a:solidFill>
                          <a:latin typeface="Calibri"/>
                        </a:rPr>
                        <a:t> </a:t>
                      </a:r>
                      <a:r>
                        <a:rPr lang="pt-PT" sz="1300" b="0" i="0" u="none" strike="noStrike" dirty="0" err="1">
                          <a:solidFill>
                            <a:srgbClr val="000000"/>
                          </a:solidFill>
                          <a:latin typeface="Calibri"/>
                        </a:rPr>
                        <a:t>survey</a:t>
                      </a:r>
                      <a:endParaRPr lang="pt-PT" sz="1300" b="0" i="0" u="none" strike="noStrike" dirty="0">
                        <a:solidFill>
                          <a:srgbClr val="000000"/>
                        </a:solidFill>
                        <a:latin typeface="Calibri"/>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1300" b="0" i="0" u="none" strike="noStrike" dirty="0" err="1">
                          <a:solidFill>
                            <a:srgbClr val="000000"/>
                          </a:solidFill>
                          <a:latin typeface="Calibri"/>
                        </a:rPr>
                        <a:t>The</a:t>
                      </a:r>
                      <a:r>
                        <a:rPr lang="pt-PT" sz="1300" b="0" i="0" u="none" strike="noStrike" dirty="0">
                          <a:solidFill>
                            <a:srgbClr val="000000"/>
                          </a:solidFill>
                          <a:latin typeface="Calibri"/>
                        </a:rPr>
                        <a:t> </a:t>
                      </a:r>
                      <a:r>
                        <a:rPr lang="pt-PT" sz="1300" b="0" i="0" u="none" strike="noStrike" dirty="0" err="1">
                          <a:solidFill>
                            <a:srgbClr val="000000"/>
                          </a:solidFill>
                          <a:latin typeface="Calibri"/>
                        </a:rPr>
                        <a:t>Netherlands</a:t>
                      </a:r>
                      <a:endParaRPr lang="pt-PT" sz="1300" b="0" i="0" u="none" strike="noStrike" dirty="0">
                        <a:solidFill>
                          <a:srgbClr val="000000"/>
                        </a:solidFill>
                        <a:latin typeface="Calibri"/>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pt-PT" sz="1300" b="0" i="0" u="none" strike="noStrike" dirty="0">
                          <a:solidFill>
                            <a:srgbClr val="000000"/>
                          </a:solidFill>
                          <a:latin typeface="Calibri"/>
                        </a:rPr>
                        <a:t>16</a:t>
                      </a:r>
                    </a:p>
                  </a:txBody>
                  <a:tcPr marL="36000" marR="36000" marT="36000" marB="3600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1300" b="0" i="0" u="none" strike="noStrike" dirty="0" smtClean="0">
                          <a:solidFill>
                            <a:srgbClr val="000000"/>
                          </a:solidFill>
                          <a:latin typeface="Calibri"/>
                        </a:rPr>
                        <a:t>---</a:t>
                      </a:r>
                      <a:endParaRPr lang="pt-PT" sz="1300" b="0" i="0" u="none" strike="noStrike" dirty="0">
                        <a:solidFill>
                          <a:srgbClr val="000000"/>
                        </a:solidFill>
                        <a:latin typeface="Calibri"/>
                      </a:endParaRPr>
                    </a:p>
                  </a:txBody>
                  <a:tcPr marL="36000" marR="36000" marT="36000" marB="3600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300" b="0" i="0" u="none" strike="noStrike" dirty="0">
                          <a:solidFill>
                            <a:srgbClr val="000000"/>
                          </a:solidFill>
                          <a:latin typeface="Calibri"/>
                        </a:rPr>
                        <a:t>Predictors of asthma control in children from different ethnic origins living in Amsterdam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pt-PT" sz="1300" b="0" i="0" u="none" strike="noStrike">
                          <a:solidFill>
                            <a:srgbClr val="000000"/>
                          </a:solidFill>
                          <a:latin typeface="Calibri"/>
                        </a:rPr>
                        <a:t>57,6</a:t>
                      </a:r>
                    </a:p>
                  </a:txBody>
                  <a:tcPr marL="36000" marR="36000" marT="36000" marB="3600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t-PT" sz="1300" b="0" i="0" u="none" strike="noStrike" dirty="0" smtClean="0">
                          <a:solidFill>
                            <a:srgbClr val="000000"/>
                          </a:solidFill>
                          <a:latin typeface="Calibri"/>
                        </a:rPr>
                        <a:t>---</a:t>
                      </a:r>
                      <a:endParaRPr lang="pt-PT" sz="1300" b="0" i="0" u="none" strike="noStrike" dirty="0">
                        <a:solidFill>
                          <a:srgbClr val="000000"/>
                        </a:solidFill>
                        <a:latin typeface="Calibri"/>
                      </a:endParaRPr>
                    </a:p>
                  </a:txBody>
                  <a:tcPr marL="36000" marR="36000" marT="36000" marB="3600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pt-PT" sz="1300" b="0" i="0" u="none" strike="noStrike" dirty="0">
                          <a:solidFill>
                            <a:srgbClr val="000000"/>
                          </a:solidFill>
                          <a:latin typeface="Calibri"/>
                        </a:rPr>
                        <a:t>42,4</a:t>
                      </a:r>
                    </a:p>
                  </a:txBody>
                  <a:tcPr marL="36000" marR="36000" marT="36000" marB="36000" anchor="ctr" anchorCtr="1">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34332">
                <a:tc>
                  <a:txBody>
                    <a:bodyPr/>
                    <a:lstStyle/>
                    <a:p>
                      <a:pPr algn="ctr" fontAlgn="b"/>
                      <a:r>
                        <a:rPr lang="pt-PT" sz="1400" b="0" i="0" u="none" strike="noStrike" dirty="0">
                          <a:solidFill>
                            <a:srgbClr val="000000"/>
                          </a:solidFill>
                          <a:latin typeface="Calibri"/>
                        </a:rPr>
                        <a:t>2008</a:t>
                      </a:r>
                    </a:p>
                  </a:txBody>
                  <a:tcPr marL="36000" marR="36000" marT="36000" marB="36000" vert="vert27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pt-PT" sz="1300" b="0" i="0" u="none" strike="noStrike" dirty="0" err="1">
                          <a:solidFill>
                            <a:srgbClr val="000000"/>
                          </a:solidFill>
                          <a:latin typeface="Calibri"/>
                        </a:rPr>
                        <a:t>Sanne</a:t>
                      </a:r>
                      <a:r>
                        <a:rPr lang="pt-PT" sz="1300" b="0" i="0" u="none" strike="noStrike" dirty="0">
                          <a:solidFill>
                            <a:srgbClr val="000000"/>
                          </a:solidFill>
                          <a:latin typeface="Calibri"/>
                        </a:rPr>
                        <a:t> C </a:t>
                      </a:r>
                      <a:r>
                        <a:rPr lang="pt-PT" sz="1300" b="0" i="0" u="none" strike="noStrike" dirty="0" err="1">
                          <a:solidFill>
                            <a:srgbClr val="000000"/>
                          </a:solidFill>
                          <a:latin typeface="Calibri"/>
                        </a:rPr>
                        <a:t>Hammer</a:t>
                      </a:r>
                      <a:r>
                        <a:rPr lang="pt-PT" sz="1300" b="0" i="0" u="none" strike="noStrike" dirty="0">
                          <a:solidFill>
                            <a:srgbClr val="000000"/>
                          </a:solidFill>
                          <a:latin typeface="Calibri"/>
                        </a:rPr>
                        <a:t>, </a:t>
                      </a:r>
                      <a:r>
                        <a:rPr lang="pt-PT" sz="1300" b="0" i="0" u="none" strike="noStrike" dirty="0" err="1">
                          <a:solidFill>
                            <a:srgbClr val="000000"/>
                          </a:solidFill>
                          <a:latin typeface="Calibri"/>
                        </a:rPr>
                        <a:t>Charlotte</a:t>
                      </a:r>
                      <a:r>
                        <a:rPr lang="pt-PT" sz="1300" b="0" i="0" u="none" strike="noStrike" dirty="0">
                          <a:solidFill>
                            <a:srgbClr val="000000"/>
                          </a:solidFill>
                          <a:latin typeface="Calibri"/>
                        </a:rPr>
                        <a:t> MHHT </a:t>
                      </a:r>
                      <a:r>
                        <a:rPr lang="pt-PT" sz="1300" b="0" i="0" u="none" strike="noStrike" dirty="0" err="1">
                          <a:solidFill>
                            <a:srgbClr val="000000"/>
                          </a:solidFill>
                          <a:latin typeface="Calibri"/>
                        </a:rPr>
                        <a:t>Robroeks</a:t>
                      </a:r>
                      <a:r>
                        <a:rPr lang="pt-PT" sz="1300" b="0" i="0" u="none" strike="noStrike" dirty="0">
                          <a:solidFill>
                            <a:srgbClr val="000000"/>
                          </a:solidFill>
                          <a:latin typeface="Calibri"/>
                        </a:rPr>
                        <a:t>, </a:t>
                      </a:r>
                      <a:r>
                        <a:rPr lang="pt-PT" sz="1300" b="0" i="0" u="none" strike="noStrike" dirty="0" err="1">
                          <a:solidFill>
                            <a:srgbClr val="000000"/>
                          </a:solidFill>
                          <a:latin typeface="Calibri"/>
                        </a:rPr>
                        <a:t>Christian</a:t>
                      </a:r>
                      <a:r>
                        <a:rPr lang="pt-PT" sz="1300" b="0" i="0" u="none" strike="noStrike" dirty="0">
                          <a:solidFill>
                            <a:srgbClr val="000000"/>
                          </a:solidFill>
                          <a:latin typeface="Calibri"/>
                        </a:rPr>
                        <a:t> </a:t>
                      </a:r>
                      <a:r>
                        <a:rPr lang="pt-PT" sz="1300" b="0" i="0" u="none" strike="noStrike" dirty="0" err="1">
                          <a:solidFill>
                            <a:srgbClr val="000000"/>
                          </a:solidFill>
                          <a:latin typeface="Calibri"/>
                        </a:rPr>
                        <a:t>van</a:t>
                      </a:r>
                      <a:r>
                        <a:rPr lang="pt-PT" sz="1300" b="0" i="0" u="none" strike="noStrike" dirty="0">
                          <a:solidFill>
                            <a:srgbClr val="000000"/>
                          </a:solidFill>
                          <a:latin typeface="Calibri"/>
                        </a:rPr>
                        <a:t> </a:t>
                      </a:r>
                      <a:r>
                        <a:rPr lang="pt-PT" sz="1300" b="0" i="0" u="none" strike="noStrike" dirty="0" err="1">
                          <a:solidFill>
                            <a:srgbClr val="000000"/>
                          </a:solidFill>
                          <a:latin typeface="Calibri"/>
                        </a:rPr>
                        <a:t>Rij</a:t>
                      </a:r>
                      <a:r>
                        <a:rPr lang="pt-PT" sz="1300" b="0" i="0" u="none" strike="noStrike" dirty="0">
                          <a:solidFill>
                            <a:srgbClr val="000000"/>
                          </a:solidFill>
                          <a:latin typeface="Calibri"/>
                        </a:rPr>
                        <a:t>, </a:t>
                      </a:r>
                      <a:r>
                        <a:rPr lang="pt-PT" sz="1300" b="0" i="0" u="none" strike="noStrike" dirty="0" err="1">
                          <a:solidFill>
                            <a:srgbClr val="000000"/>
                          </a:solidFill>
                          <a:latin typeface="Calibri"/>
                        </a:rPr>
                        <a:t>Jan</a:t>
                      </a:r>
                      <a:r>
                        <a:rPr lang="pt-PT" sz="1300" b="0" i="0" u="none" strike="noStrike" dirty="0">
                          <a:solidFill>
                            <a:srgbClr val="000000"/>
                          </a:solidFill>
                          <a:latin typeface="Calibri"/>
                        </a:rPr>
                        <a:t> </a:t>
                      </a:r>
                      <a:r>
                        <a:rPr lang="pt-PT" sz="1300" b="0" i="0" u="none" strike="noStrike" dirty="0" err="1">
                          <a:solidFill>
                            <a:srgbClr val="000000"/>
                          </a:solidFill>
                          <a:latin typeface="Calibri"/>
                        </a:rPr>
                        <a:t>Heynens</a:t>
                      </a:r>
                      <a:r>
                        <a:rPr lang="pt-PT" sz="1300" b="0" i="0" u="none" strike="noStrike" dirty="0">
                          <a:solidFill>
                            <a:srgbClr val="000000"/>
                          </a:solidFill>
                          <a:latin typeface="Calibri"/>
                        </a:rPr>
                        <a:t>, </a:t>
                      </a:r>
                      <a:r>
                        <a:rPr lang="pt-PT" sz="1300" b="0" i="0" u="none" strike="noStrike" dirty="0" err="1">
                          <a:solidFill>
                            <a:srgbClr val="000000"/>
                          </a:solidFill>
                          <a:latin typeface="Calibri"/>
                        </a:rPr>
                        <a:t>Richard</a:t>
                      </a:r>
                      <a:r>
                        <a:rPr lang="pt-PT" sz="1300" b="0" i="0" u="none" strike="noStrike" dirty="0">
                          <a:solidFill>
                            <a:srgbClr val="000000"/>
                          </a:solidFill>
                          <a:latin typeface="Calibri"/>
                        </a:rPr>
                        <a:t> </a:t>
                      </a:r>
                      <a:r>
                        <a:rPr lang="pt-PT" sz="1300" b="0" i="0" u="none" strike="noStrike" dirty="0" err="1">
                          <a:solidFill>
                            <a:srgbClr val="000000"/>
                          </a:solidFill>
                          <a:latin typeface="Calibri"/>
                        </a:rPr>
                        <a:t>Droog</a:t>
                      </a:r>
                      <a:r>
                        <a:rPr lang="pt-PT" sz="1300" b="0" i="0" u="none" strike="noStrike" dirty="0">
                          <a:solidFill>
                            <a:srgbClr val="000000"/>
                          </a:solidFill>
                          <a:latin typeface="Calibri"/>
                        </a:rPr>
                        <a:t>, </a:t>
                      </a:r>
                      <a:r>
                        <a:rPr lang="pt-PT" sz="1300" b="0" i="0" u="none" strike="noStrike" dirty="0" err="1">
                          <a:solidFill>
                            <a:srgbClr val="000000"/>
                          </a:solidFill>
                          <a:latin typeface="Calibri"/>
                        </a:rPr>
                        <a:t>Quirijn</a:t>
                      </a:r>
                      <a:r>
                        <a:rPr lang="pt-PT" sz="1300" b="0" i="0" u="none" strike="noStrike" dirty="0">
                          <a:solidFill>
                            <a:srgbClr val="000000"/>
                          </a:solidFill>
                          <a:latin typeface="Calibri"/>
                        </a:rPr>
                        <a:t> </a:t>
                      </a:r>
                      <a:r>
                        <a:rPr lang="pt-PT" sz="1300" b="0" i="0" u="none" strike="noStrike" dirty="0" err="1">
                          <a:solidFill>
                            <a:srgbClr val="000000"/>
                          </a:solidFill>
                          <a:latin typeface="Calibri"/>
                        </a:rPr>
                        <a:t>Jçbsis</a:t>
                      </a:r>
                      <a:r>
                        <a:rPr lang="pt-PT" sz="1300" b="0" i="0" u="none" strike="noStrike" dirty="0">
                          <a:solidFill>
                            <a:srgbClr val="000000"/>
                          </a:solidFill>
                          <a:latin typeface="Calibri"/>
                        </a:rPr>
                        <a:t>, </a:t>
                      </a:r>
                      <a:r>
                        <a:rPr lang="pt-PT" sz="1300" b="0" i="0" u="none" strike="noStrike" dirty="0" err="1">
                          <a:solidFill>
                            <a:srgbClr val="000000"/>
                          </a:solidFill>
                          <a:latin typeface="Calibri"/>
                        </a:rPr>
                        <a:t>Han</a:t>
                      </a:r>
                      <a:r>
                        <a:rPr lang="pt-PT" sz="1300" b="0" i="0" u="none" strike="noStrike" dirty="0">
                          <a:solidFill>
                            <a:srgbClr val="000000"/>
                          </a:solidFill>
                          <a:latin typeface="Calibri"/>
                        </a:rPr>
                        <a:t> JE </a:t>
                      </a:r>
                      <a:r>
                        <a:rPr lang="pt-PT" sz="1300" b="0" i="0" u="none" strike="noStrike" dirty="0" err="1">
                          <a:solidFill>
                            <a:srgbClr val="000000"/>
                          </a:solidFill>
                          <a:latin typeface="Calibri"/>
                        </a:rPr>
                        <a:t>Hendriks</a:t>
                      </a:r>
                      <a:r>
                        <a:rPr lang="pt-PT" sz="1300" b="0" i="0" u="none" strike="noStrike" dirty="0">
                          <a:solidFill>
                            <a:srgbClr val="000000"/>
                          </a:solidFill>
                          <a:latin typeface="Calibri"/>
                        </a:rPr>
                        <a:t> </a:t>
                      </a:r>
                      <a:r>
                        <a:rPr lang="pt-PT" sz="1300" b="0" i="0" u="none" strike="noStrike" dirty="0" err="1">
                          <a:solidFill>
                            <a:srgbClr val="000000"/>
                          </a:solidFill>
                          <a:latin typeface="Calibri"/>
                        </a:rPr>
                        <a:t>and</a:t>
                      </a:r>
                      <a:r>
                        <a:rPr lang="pt-PT" sz="1300" b="0" i="0" u="none" strike="noStrike" dirty="0">
                          <a:solidFill>
                            <a:srgbClr val="000000"/>
                          </a:solidFill>
                          <a:latin typeface="Calibri"/>
                        </a:rPr>
                        <a:t> </a:t>
                      </a:r>
                      <a:r>
                        <a:rPr lang="pt-PT" sz="1300" b="0" i="0" u="none" strike="noStrike" dirty="0" err="1">
                          <a:solidFill>
                            <a:srgbClr val="000000"/>
                          </a:solidFill>
                          <a:latin typeface="Calibri"/>
                        </a:rPr>
                        <a:t>Edward</a:t>
                      </a:r>
                      <a:r>
                        <a:rPr lang="pt-PT" sz="1300" b="0" i="0" u="none" strike="noStrike" dirty="0">
                          <a:solidFill>
                            <a:srgbClr val="000000"/>
                          </a:solidFill>
                          <a:latin typeface="Calibri"/>
                        </a:rPr>
                        <a:t> </a:t>
                      </a:r>
                      <a:r>
                        <a:rPr lang="pt-PT" sz="1300" b="0" i="0" u="none" strike="noStrike" dirty="0" err="1">
                          <a:solidFill>
                            <a:srgbClr val="000000"/>
                          </a:solidFill>
                          <a:latin typeface="Calibri"/>
                        </a:rPr>
                        <a:t>Dompeling</a:t>
                      </a:r>
                      <a:r>
                        <a:rPr lang="pt-PT" sz="1300" b="0" i="0" u="none" strike="noStrike" dirty="0">
                          <a:solidFill>
                            <a:srgbClr val="000000"/>
                          </a:solidFill>
                          <a:latin typeface="Calibri"/>
                        </a:rPr>
                        <a:t>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pt-PT" sz="1300" b="0" i="0" u="none" strike="noStrike" dirty="0" err="1">
                          <a:solidFill>
                            <a:srgbClr val="000000"/>
                          </a:solidFill>
                          <a:latin typeface="Calibri"/>
                        </a:rPr>
                        <a:t>Cross-sectional</a:t>
                      </a:r>
                      <a:r>
                        <a:rPr lang="pt-PT" sz="1300" b="0" i="0" u="none" strike="noStrike" dirty="0">
                          <a:solidFill>
                            <a:srgbClr val="000000"/>
                          </a:solidFill>
                          <a:latin typeface="Calibri"/>
                        </a:rPr>
                        <a:t> </a:t>
                      </a:r>
                      <a:r>
                        <a:rPr lang="pt-PT" sz="1300" b="0" i="0" u="none" strike="noStrike" dirty="0" err="1">
                          <a:solidFill>
                            <a:srgbClr val="000000"/>
                          </a:solidFill>
                          <a:latin typeface="Calibri"/>
                        </a:rPr>
                        <a:t>studyCross-sectional</a:t>
                      </a:r>
                      <a:r>
                        <a:rPr lang="pt-PT" sz="1300" b="0" i="0" u="none" strike="noStrike" dirty="0">
                          <a:solidFill>
                            <a:srgbClr val="000000"/>
                          </a:solidFill>
                          <a:latin typeface="Calibri"/>
                        </a:rPr>
                        <a:t> </a:t>
                      </a:r>
                      <a:r>
                        <a:rPr lang="pt-PT" sz="1300" b="0" i="0" u="none" strike="noStrike" dirty="0" err="1">
                          <a:solidFill>
                            <a:srgbClr val="000000"/>
                          </a:solidFill>
                          <a:latin typeface="Calibri"/>
                        </a:rPr>
                        <a:t>study</a:t>
                      </a:r>
                      <a:endParaRPr lang="pt-PT" sz="1300" b="0" i="0" u="none" strike="noStrike" dirty="0">
                        <a:solidFill>
                          <a:srgbClr val="000000"/>
                        </a:solidFill>
                        <a:latin typeface="Calibri"/>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pt-PT" sz="1300" b="0" i="0" u="none" strike="noStrike" dirty="0" err="1" smtClean="0">
                          <a:solidFill>
                            <a:srgbClr val="000000"/>
                          </a:solidFill>
                          <a:latin typeface="Calibri"/>
                        </a:rPr>
                        <a:t>Th</a:t>
                      </a:r>
                      <a:r>
                        <a:rPr lang="pt-PT" sz="1300" b="0" i="0" u="none" strike="noStrike" baseline="0" dirty="0" err="1" smtClean="0">
                          <a:solidFill>
                            <a:srgbClr val="000000"/>
                          </a:solidFill>
                          <a:latin typeface="Calibri"/>
                        </a:rPr>
                        <a:t>e</a:t>
                      </a:r>
                      <a:r>
                        <a:rPr lang="pt-PT" sz="1300" b="0" i="0" u="none" strike="noStrike" baseline="0" dirty="0" smtClean="0">
                          <a:solidFill>
                            <a:srgbClr val="000000"/>
                          </a:solidFill>
                          <a:latin typeface="Calibri"/>
                        </a:rPr>
                        <a:t> </a:t>
                      </a:r>
                      <a:r>
                        <a:rPr lang="pt-PT" sz="1300" b="0" i="0" u="none" strike="noStrike" baseline="0" dirty="0" err="1" smtClean="0">
                          <a:solidFill>
                            <a:srgbClr val="000000"/>
                          </a:solidFill>
                          <a:latin typeface="Calibri"/>
                        </a:rPr>
                        <a:t>Netherlands</a:t>
                      </a:r>
                      <a:endParaRPr lang="pt-PT" sz="1300" b="0" i="0" u="none" strike="noStrike" dirty="0">
                        <a:solidFill>
                          <a:srgbClr val="000000"/>
                        </a:solidFill>
                        <a:latin typeface="Calibri"/>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pt-PT" sz="1300" b="0" i="0" u="none" strike="noStrike" dirty="0">
                          <a:solidFill>
                            <a:srgbClr val="000000"/>
                          </a:solidFill>
                          <a:latin typeface="Calibri"/>
                        </a:rPr>
                        <a:t>13</a:t>
                      </a:r>
                    </a:p>
                  </a:txBody>
                  <a:tcPr marL="36000" marR="36000" marT="36000" marB="3600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pt-PT" sz="1300" b="0" i="0" u="none" strike="noStrike" dirty="0" smtClean="0">
                          <a:solidFill>
                            <a:srgbClr val="000000"/>
                          </a:solidFill>
                          <a:latin typeface="Calibri"/>
                        </a:rPr>
                        <a:t>---</a:t>
                      </a:r>
                      <a:endParaRPr lang="pt-PT" sz="1300" b="0" i="0" u="none" strike="noStrike" dirty="0">
                        <a:solidFill>
                          <a:srgbClr val="000000"/>
                        </a:solidFill>
                        <a:latin typeface="Calibri"/>
                      </a:endParaRPr>
                    </a:p>
                  </a:txBody>
                  <a:tcPr marL="36000" marR="36000" marT="36000" marB="3600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l" fontAlgn="b"/>
                      <a:r>
                        <a:rPr lang="en-US" sz="1300" b="0" i="0" u="none" strike="noStrike" dirty="0">
                          <a:solidFill>
                            <a:srgbClr val="000000"/>
                          </a:solidFill>
                          <a:latin typeface="Calibri"/>
                        </a:rPr>
                        <a:t>Actual asthma control in a </a:t>
                      </a:r>
                      <a:r>
                        <a:rPr lang="en-US" sz="1300" b="0" i="0" u="none" strike="noStrike" dirty="0" err="1">
                          <a:solidFill>
                            <a:srgbClr val="000000"/>
                          </a:solidFill>
                          <a:latin typeface="Calibri"/>
                        </a:rPr>
                        <a:t>paediatric</a:t>
                      </a:r>
                      <a:r>
                        <a:rPr lang="en-US" sz="1300" b="0" i="0" u="none" strike="noStrike" dirty="0">
                          <a:solidFill>
                            <a:srgbClr val="000000"/>
                          </a:solidFill>
                          <a:latin typeface="Calibri"/>
                        </a:rPr>
                        <a:t> outpatient clinic population: Do patients perceive their actual level of control?                               </a:t>
                      </a: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pt-PT" sz="1300" b="0" i="0" u="none" strike="noStrike" dirty="0">
                          <a:solidFill>
                            <a:srgbClr val="000000"/>
                          </a:solidFill>
                          <a:latin typeface="Calibri"/>
                        </a:rPr>
                        <a:t>8</a:t>
                      </a:r>
                    </a:p>
                  </a:txBody>
                  <a:tcPr marL="36000" marR="36000" marT="36000" marB="3600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pt-PT" sz="1300" b="0" i="0" u="none" strike="noStrike" dirty="0">
                          <a:solidFill>
                            <a:srgbClr val="000000"/>
                          </a:solidFill>
                          <a:latin typeface="Calibri"/>
                        </a:rPr>
                        <a:t>37</a:t>
                      </a:r>
                    </a:p>
                  </a:txBody>
                  <a:tcPr marL="36000" marR="36000" marT="36000" marB="3600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b"/>
                      <a:r>
                        <a:rPr lang="pt-PT" sz="1300" b="0" i="0" u="none" strike="noStrike" dirty="0">
                          <a:solidFill>
                            <a:srgbClr val="000000"/>
                          </a:solidFill>
                          <a:latin typeface="Calibri"/>
                        </a:rPr>
                        <a:t>55</a:t>
                      </a:r>
                    </a:p>
                  </a:txBody>
                  <a:tcPr marL="36000" marR="36000" marT="36000" marB="36000" anchor="ctr" anchorCtr="1">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bl>
          </a:graphicData>
        </a:graphic>
      </p:graphicFrame>
      <p:sp>
        <p:nvSpPr>
          <p:cNvPr id="7" name="Rectangle 1"/>
          <p:cNvSpPr>
            <a:spLocks noChangeArrowheads="1"/>
          </p:cNvSpPr>
          <p:nvPr/>
        </p:nvSpPr>
        <p:spPr bwMode="auto">
          <a:xfrm>
            <a:off x="0" y="6143644"/>
            <a:ext cx="9144000"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49263" algn="just" eaLnBrk="0" fontAlgn="base" hangingPunct="0">
              <a:spcBef>
                <a:spcPct val="0"/>
              </a:spcBef>
              <a:spcAft>
                <a:spcPct val="0"/>
              </a:spcAft>
            </a:pPr>
            <a:r>
              <a:rPr kumimoji="0" lang="en-US" sz="1400" b="0" i="0" u="none" strike="noStrike" cap="none" normalizeH="0" baseline="0" dirty="0" smtClean="0">
                <a:ln>
                  <a:noFill/>
                </a:ln>
                <a:effectLst/>
                <a:ea typeface="Calibri" pitchFamily="34" charset="0"/>
                <a:cs typeface="Arial" pitchFamily="34" charset="0"/>
              </a:rPr>
              <a:t>For each study selected, a reviewer extracted data to an Excel© spreadsheet and another one confirmed the information. </a:t>
            </a:r>
            <a:r>
              <a:rPr lang="en-US" sz="1400" dirty="0" smtClean="0">
                <a:ea typeface="Calibri" pitchFamily="34" charset="0"/>
                <a:cs typeface="Arial" pitchFamily="34" charset="0"/>
              </a:rPr>
              <a:t>The information was afterwards compiled in an SPSS Syntax by a single student. The variables to be created were previously discussed and the syntax created by three reviewers working together.</a:t>
            </a:r>
            <a:endParaRPr lang="en-US" sz="14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mimed09165\Ambiente de trabalho\mapa.jpg"/>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714480" y="629523"/>
            <a:ext cx="7429552" cy="6228477"/>
          </a:xfrm>
          <a:prstGeom prst="rect">
            <a:avLst/>
          </a:prstGeom>
          <a:noFill/>
        </p:spPr>
      </p:pic>
      <p:pic>
        <p:nvPicPr>
          <p:cNvPr id="1028" name="Picture 4" descr="http://peregrinacultural.files.wordpress.com/2009/08/espanha.jpg">
            <a:hlinkClick r:id="rId4" action="ppaction://hlinksldjump"/>
          </p:cNvPr>
          <p:cNvPicPr>
            <a:picLocks noChangeAspect="1" noChangeArrowheads="1"/>
          </p:cNvPicPr>
          <p:nvPr/>
        </p:nvPicPr>
        <p:blipFill>
          <a:blip r:embed="rId5" cstate="print"/>
          <a:srcRect/>
          <a:stretch>
            <a:fillRect/>
          </a:stretch>
        </p:blipFill>
        <p:spPr bwMode="auto">
          <a:xfrm>
            <a:off x="4000496" y="6000768"/>
            <a:ext cx="365106" cy="246000"/>
          </a:xfrm>
          <a:prstGeom prst="rect">
            <a:avLst/>
          </a:prstGeom>
          <a:noFill/>
        </p:spPr>
      </p:pic>
      <p:pic>
        <p:nvPicPr>
          <p:cNvPr id="1030" name="Picture 6" descr="http://www.eurocid.pt/pls/wsd/docs/F7556/2007_hungria_dt.gif">
            <a:hlinkClick r:id="rId6" action="ppaction://hlinksldjump"/>
          </p:cNvPr>
          <p:cNvPicPr>
            <a:picLocks noChangeAspect="1" noChangeArrowheads="1"/>
          </p:cNvPicPr>
          <p:nvPr/>
        </p:nvPicPr>
        <p:blipFill>
          <a:blip r:embed="rId7" cstate="print"/>
          <a:srcRect l="3788" t="18940" r="5302" b="20454"/>
          <a:stretch>
            <a:fillRect/>
          </a:stretch>
        </p:blipFill>
        <p:spPr bwMode="auto">
          <a:xfrm>
            <a:off x="6429388" y="5143512"/>
            <a:ext cx="357190" cy="238126"/>
          </a:xfrm>
          <a:prstGeom prst="rect">
            <a:avLst/>
          </a:prstGeom>
          <a:noFill/>
        </p:spPr>
      </p:pic>
      <p:grpSp>
        <p:nvGrpSpPr>
          <p:cNvPr id="12" name="Grupo 11"/>
          <p:cNvGrpSpPr/>
          <p:nvPr/>
        </p:nvGrpSpPr>
        <p:grpSpPr>
          <a:xfrm>
            <a:off x="5286380" y="4857760"/>
            <a:ext cx="568710" cy="500066"/>
            <a:chOff x="5286380" y="4857760"/>
            <a:chExt cx="568710" cy="500066"/>
          </a:xfrm>
        </p:grpSpPr>
        <p:pic>
          <p:nvPicPr>
            <p:cNvPr id="1032" name="Picture 8" descr="http://3.bp.blogspot.com/_o2BNGE6v1oI/SEnihg4Rb6I/AAAAAAAABMI/Qo67VRG2VaM/s320/Sui%C3%A7a.jpg">
              <a:hlinkClick r:id="rId8" action="ppaction://hlinksldjump"/>
            </p:cNvPr>
            <p:cNvPicPr>
              <a:picLocks noChangeAspect="1" noChangeArrowheads="1"/>
            </p:cNvPicPr>
            <p:nvPr/>
          </p:nvPicPr>
          <p:blipFill>
            <a:blip r:embed="rId9" cstate="print"/>
            <a:srcRect/>
            <a:stretch>
              <a:fillRect/>
            </a:stretch>
          </p:blipFill>
          <p:spPr bwMode="auto">
            <a:xfrm>
              <a:off x="5286380" y="5072074"/>
              <a:ext cx="285752" cy="285752"/>
            </a:xfrm>
            <a:prstGeom prst="rect">
              <a:avLst/>
            </a:prstGeom>
            <a:noFill/>
          </p:spPr>
        </p:pic>
        <p:pic>
          <p:nvPicPr>
            <p:cNvPr id="1034" name="Picture 10" descr="http://www.escola-apel.com/~clubeeuropeu/imagens/bandeiras/alemanha.gif">
              <a:hlinkClick r:id="rId8" action="ppaction://hlinksldjump"/>
            </p:cNvPr>
            <p:cNvPicPr>
              <a:picLocks noChangeAspect="1" noChangeArrowheads="1"/>
            </p:cNvPicPr>
            <p:nvPr/>
          </p:nvPicPr>
          <p:blipFill>
            <a:blip r:embed="rId10" cstate="print"/>
            <a:srcRect/>
            <a:stretch>
              <a:fillRect/>
            </a:stretch>
          </p:blipFill>
          <p:spPr bwMode="auto">
            <a:xfrm>
              <a:off x="5500694" y="4857760"/>
              <a:ext cx="354396" cy="214314"/>
            </a:xfrm>
            <a:prstGeom prst="rect">
              <a:avLst/>
            </a:prstGeom>
            <a:noFill/>
          </p:spPr>
        </p:pic>
      </p:grpSp>
      <p:pic>
        <p:nvPicPr>
          <p:cNvPr id="1036" name="Picture 12" descr="http://www.rotarysalto.com.br/imgs/holanda.gif">
            <a:hlinkClick r:id="rId11" action="ppaction://hlinksldjump"/>
          </p:cNvPr>
          <p:cNvPicPr>
            <a:picLocks noChangeAspect="1" noChangeArrowheads="1"/>
          </p:cNvPicPr>
          <p:nvPr/>
        </p:nvPicPr>
        <p:blipFill>
          <a:blip r:embed="rId12" cstate="print"/>
          <a:srcRect l="3750" t="6928" r="3749" b="8198"/>
          <a:stretch>
            <a:fillRect/>
          </a:stretch>
        </p:blipFill>
        <p:spPr bwMode="auto">
          <a:xfrm>
            <a:off x="4929190" y="4357694"/>
            <a:ext cx="357190" cy="236518"/>
          </a:xfrm>
          <a:prstGeom prst="rect">
            <a:avLst/>
          </a:prstGeom>
          <a:noFill/>
        </p:spPr>
      </p:pic>
      <p:sp>
        <p:nvSpPr>
          <p:cNvPr id="9" name="Título 1"/>
          <p:cNvSpPr>
            <a:spLocks noGrp="1"/>
          </p:cNvSpPr>
          <p:nvPr>
            <p:ph type="title"/>
          </p:nvPr>
        </p:nvSpPr>
        <p:spPr>
          <a:xfrm>
            <a:off x="357158" y="428604"/>
            <a:ext cx="8229600" cy="1143000"/>
          </a:xfrm>
        </p:spPr>
        <p:txBody>
          <a:bodyPr/>
          <a:lstStyle/>
          <a:p>
            <a:r>
              <a:rPr lang="pt-PT" b="1" dirty="0" smtClean="0"/>
              <a:t> </a:t>
            </a:r>
            <a:r>
              <a:rPr lang="pt-PT" b="1" dirty="0" err="1" smtClean="0"/>
              <a:t>Results</a:t>
            </a:r>
            <a:endParaRPr lang="pt-PT" b="1" dirty="0"/>
          </a:p>
        </p:txBody>
      </p:sp>
      <p:sp>
        <p:nvSpPr>
          <p:cNvPr id="11" name="CaixaDeTexto 10">
            <a:hlinkClick r:id="rId13" action="ppaction://hlinksldjump"/>
          </p:cNvPr>
          <p:cNvSpPr txBox="1"/>
          <p:nvPr/>
        </p:nvSpPr>
        <p:spPr>
          <a:xfrm>
            <a:off x="357158" y="6215082"/>
            <a:ext cx="1571636" cy="369332"/>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r>
              <a:rPr lang="pt-PT" dirty="0" smtClean="0"/>
              <a:t>CONCLUSIONS</a:t>
            </a:r>
            <a:endParaRPr lang="pt-PT" dirty="0"/>
          </a:p>
        </p:txBody>
      </p:sp>
      <p:sp>
        <p:nvSpPr>
          <p:cNvPr id="13" name="Rectângulo 12"/>
          <p:cNvSpPr/>
          <p:nvPr/>
        </p:nvSpPr>
        <p:spPr>
          <a:xfrm>
            <a:off x="2286000" y="6596390"/>
            <a:ext cx="6858000" cy="261610"/>
          </a:xfrm>
          <a:prstGeom prst="rect">
            <a:avLst/>
          </a:prstGeom>
        </p:spPr>
        <p:txBody>
          <a:bodyPr wrap="square">
            <a:spAutoFit/>
          </a:bodyPr>
          <a:lstStyle/>
          <a:p>
            <a:pPr algn="r"/>
            <a:r>
              <a:rPr lang="pt-PT" sz="1100" dirty="0" smtClean="0"/>
              <a:t>[15]  http://thumbs.dreamstime.com/thumb_134/1175022048H3bmaj.jpg</a:t>
            </a:r>
            <a:endParaRPr lang="pt-PT" sz="11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28596" y="285728"/>
            <a:ext cx="8229600" cy="1143000"/>
          </a:xfrm>
        </p:spPr>
        <p:txBody>
          <a:bodyPr>
            <a:normAutofit fontScale="90000"/>
          </a:bodyPr>
          <a:lstStyle/>
          <a:p>
            <a:r>
              <a:rPr lang="pt-PT" b="1" dirty="0" smtClean="0"/>
              <a:t> </a:t>
            </a:r>
            <a:r>
              <a:rPr lang="pt-PT" b="1" dirty="0" err="1" smtClean="0"/>
              <a:t>Results</a:t>
            </a:r>
            <a:r>
              <a:rPr lang="pt-PT" dirty="0" smtClean="0"/>
              <a:t/>
            </a:r>
            <a:br>
              <a:rPr lang="pt-PT" dirty="0" smtClean="0"/>
            </a:br>
            <a:r>
              <a:rPr lang="pt-PT" dirty="0" smtClean="0">
                <a:effectLst>
                  <a:outerShdw blurRad="38100" dist="38100" dir="2700000" algn="tl">
                    <a:srgbClr val="000000">
                      <a:alpha val="43137"/>
                    </a:srgbClr>
                  </a:outerShdw>
                </a:effectLst>
              </a:rPr>
              <a:t>The </a:t>
            </a:r>
            <a:r>
              <a:rPr lang="pt-PT" dirty="0" err="1" smtClean="0">
                <a:effectLst>
                  <a:outerShdw blurRad="38100" dist="38100" dir="2700000" algn="tl">
                    <a:srgbClr val="000000">
                      <a:alpha val="43137"/>
                    </a:srgbClr>
                  </a:outerShdw>
                </a:effectLst>
              </a:rPr>
              <a:t>Netherlands</a:t>
            </a:r>
            <a:endParaRPr lang="pt-PT" dirty="0">
              <a:effectLst>
                <a:outerShdw blurRad="38100" dist="38100" dir="2700000" algn="tl">
                  <a:srgbClr val="000000">
                    <a:alpha val="43137"/>
                  </a:srgbClr>
                </a:outerShdw>
              </a:effectLst>
            </a:endParaRPr>
          </a:p>
        </p:txBody>
      </p:sp>
      <p:sp>
        <p:nvSpPr>
          <p:cNvPr id="7" name="Rectângulo 6"/>
          <p:cNvSpPr/>
          <p:nvPr/>
        </p:nvSpPr>
        <p:spPr>
          <a:xfrm>
            <a:off x="142844" y="6457914"/>
            <a:ext cx="8286808" cy="400110"/>
          </a:xfrm>
          <a:prstGeom prst="rect">
            <a:avLst/>
          </a:prstGeom>
        </p:spPr>
        <p:txBody>
          <a:bodyPr wrap="square">
            <a:spAutoFit/>
          </a:bodyPr>
          <a:lstStyle/>
          <a:p>
            <a:r>
              <a:rPr lang="pt-PT" sz="1000" dirty="0" err="1" smtClean="0"/>
              <a:t>Van</a:t>
            </a:r>
            <a:r>
              <a:rPr lang="pt-PT" sz="1000" dirty="0" smtClean="0"/>
              <a:t> </a:t>
            </a:r>
            <a:r>
              <a:rPr lang="pt-PT" sz="1000" dirty="0" err="1" smtClean="0"/>
              <a:t>Dellen</a:t>
            </a:r>
            <a:r>
              <a:rPr lang="pt-PT" sz="1000" dirty="0" smtClean="0"/>
              <a:t> QM, S. K., </a:t>
            </a:r>
            <a:r>
              <a:rPr lang="pt-PT" sz="1000" dirty="0" err="1" smtClean="0"/>
              <a:t>Bindels</a:t>
            </a:r>
            <a:r>
              <a:rPr lang="pt-PT" sz="1000" dirty="0" smtClean="0"/>
              <a:t> PJ, </a:t>
            </a:r>
            <a:r>
              <a:rPr lang="pt-PT" sz="1000" dirty="0" err="1" smtClean="0"/>
              <a:t>Ory</a:t>
            </a:r>
            <a:r>
              <a:rPr lang="pt-PT" sz="1000" dirty="0" smtClean="0"/>
              <a:t> FG, </a:t>
            </a:r>
            <a:r>
              <a:rPr lang="pt-PT" sz="1000" dirty="0" err="1" smtClean="0"/>
              <a:t>Bruil</a:t>
            </a:r>
            <a:r>
              <a:rPr lang="pt-PT" sz="1000" dirty="0" smtClean="0"/>
              <a:t> J, </a:t>
            </a:r>
            <a:r>
              <a:rPr lang="pt-PT" sz="1000" dirty="0" err="1" smtClean="0"/>
              <a:t>van</a:t>
            </a:r>
            <a:r>
              <a:rPr lang="pt-PT" sz="1000" dirty="0" smtClean="0"/>
              <a:t> </a:t>
            </a:r>
            <a:r>
              <a:rPr lang="pt-PT" sz="1000" dirty="0" err="1" smtClean="0"/>
              <a:t>Aalderen</a:t>
            </a:r>
            <a:r>
              <a:rPr lang="pt-PT" sz="1000" dirty="0" smtClean="0"/>
              <a:t> WM; PEACE </a:t>
            </a:r>
            <a:r>
              <a:rPr lang="pt-PT" sz="1000" dirty="0" err="1" smtClean="0"/>
              <a:t>Study</a:t>
            </a:r>
            <a:r>
              <a:rPr lang="pt-PT" sz="1000" dirty="0" smtClean="0"/>
              <a:t> </a:t>
            </a:r>
            <a:r>
              <a:rPr lang="pt-PT" sz="1000" dirty="0" err="1" smtClean="0"/>
              <a:t>Group</a:t>
            </a:r>
            <a:r>
              <a:rPr lang="pt-PT" sz="1000" dirty="0" smtClean="0"/>
              <a:t>. (2007). "</a:t>
            </a:r>
            <a:r>
              <a:rPr lang="pt-PT" sz="1000" dirty="0" err="1" smtClean="0"/>
              <a:t>Predictors</a:t>
            </a:r>
            <a:r>
              <a:rPr lang="pt-PT" sz="1000" dirty="0" smtClean="0"/>
              <a:t> of </a:t>
            </a:r>
            <a:r>
              <a:rPr lang="pt-PT" sz="1000" dirty="0" err="1" smtClean="0"/>
              <a:t>asthma</a:t>
            </a:r>
            <a:r>
              <a:rPr lang="pt-PT" sz="1000" dirty="0" smtClean="0"/>
              <a:t> </a:t>
            </a:r>
            <a:r>
              <a:rPr lang="pt-PT" sz="1000" dirty="0" err="1" smtClean="0"/>
              <a:t>control</a:t>
            </a:r>
            <a:r>
              <a:rPr lang="pt-PT" sz="1000" dirty="0" smtClean="0"/>
              <a:t> in </a:t>
            </a:r>
            <a:r>
              <a:rPr lang="pt-PT" sz="1000" dirty="0" err="1" smtClean="0"/>
              <a:t>children</a:t>
            </a:r>
            <a:r>
              <a:rPr lang="pt-PT" sz="1000" dirty="0" smtClean="0"/>
              <a:t> </a:t>
            </a:r>
            <a:r>
              <a:rPr lang="pt-PT" sz="1000" dirty="0" err="1" smtClean="0"/>
              <a:t>from</a:t>
            </a:r>
            <a:r>
              <a:rPr lang="pt-PT" sz="1000" dirty="0" smtClean="0"/>
              <a:t> </a:t>
            </a:r>
            <a:r>
              <a:rPr lang="pt-PT" sz="1000" dirty="0" err="1" smtClean="0"/>
              <a:t>different</a:t>
            </a:r>
            <a:r>
              <a:rPr lang="pt-PT" sz="1000" dirty="0" smtClean="0"/>
              <a:t> </a:t>
            </a:r>
            <a:r>
              <a:rPr lang="pt-PT" sz="1000" dirty="0" err="1" smtClean="0"/>
              <a:t>ethnic</a:t>
            </a:r>
            <a:r>
              <a:rPr lang="pt-PT" sz="1000" dirty="0" smtClean="0"/>
              <a:t> </a:t>
            </a:r>
            <a:r>
              <a:rPr lang="pt-PT" sz="1000" dirty="0" err="1" smtClean="0"/>
              <a:t>origins</a:t>
            </a:r>
            <a:r>
              <a:rPr lang="pt-PT" sz="1000" dirty="0" smtClean="0"/>
              <a:t> </a:t>
            </a:r>
            <a:r>
              <a:rPr lang="pt-PT" sz="1000" dirty="0" err="1" smtClean="0"/>
              <a:t>living</a:t>
            </a:r>
            <a:r>
              <a:rPr lang="pt-PT" sz="1000" dirty="0" smtClean="0"/>
              <a:t> in </a:t>
            </a:r>
            <a:r>
              <a:rPr lang="pt-PT" sz="1000" dirty="0" err="1" smtClean="0"/>
              <a:t>Amsterdam</a:t>
            </a:r>
            <a:r>
              <a:rPr lang="pt-PT" sz="1000" dirty="0" smtClean="0"/>
              <a:t>." </a:t>
            </a:r>
            <a:r>
              <a:rPr lang="pt-PT" sz="1000" dirty="0" err="1" smtClean="0"/>
              <a:t>Respir</a:t>
            </a:r>
            <a:r>
              <a:rPr lang="pt-PT" sz="1000" dirty="0" smtClean="0"/>
              <a:t> </a:t>
            </a:r>
            <a:r>
              <a:rPr lang="pt-PT" sz="1000" dirty="0" err="1" smtClean="0"/>
              <a:t>Med</a:t>
            </a:r>
            <a:r>
              <a:rPr lang="pt-PT" sz="1000" dirty="0" smtClean="0"/>
              <a:t>. 101(4): 779-785.</a:t>
            </a:r>
            <a:endParaRPr lang="pt-PT" sz="1000" dirty="0"/>
          </a:p>
        </p:txBody>
      </p:sp>
      <p:graphicFrame>
        <p:nvGraphicFramePr>
          <p:cNvPr id="6" name="Gráfico 5"/>
          <p:cNvGraphicFramePr/>
          <p:nvPr/>
        </p:nvGraphicFramePr>
        <p:xfrm>
          <a:off x="785786" y="1714488"/>
          <a:ext cx="7643866" cy="4500594"/>
        </p:xfrm>
        <a:graphic>
          <a:graphicData uri="http://schemas.openxmlformats.org/drawingml/2006/chart">
            <c:chart xmlns:c="http://schemas.openxmlformats.org/drawingml/2006/chart" xmlns:r="http://schemas.openxmlformats.org/officeDocument/2006/relationships" r:id="rId3"/>
          </a:graphicData>
        </a:graphic>
      </p:graphicFrame>
      <p:sp>
        <p:nvSpPr>
          <p:cNvPr id="5" name="Seta para a direita 4"/>
          <p:cNvSpPr/>
          <p:nvPr/>
        </p:nvSpPr>
        <p:spPr>
          <a:xfrm>
            <a:off x="8358214" y="6357958"/>
            <a:ext cx="357190" cy="285752"/>
          </a:xfrm>
          <a:prstGeom prst="righ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pt-PT"/>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PT" dirty="0" smtClean="0"/>
              <a:t> </a:t>
            </a:r>
            <a:r>
              <a:rPr lang="pt-PT" b="1" dirty="0" err="1" smtClean="0"/>
              <a:t>Results</a:t>
            </a:r>
            <a:r>
              <a:rPr lang="pt-PT" dirty="0" smtClean="0">
                <a:effectLst>
                  <a:outerShdw blurRad="38100" dist="38100" dir="2700000" algn="tl">
                    <a:srgbClr val="000000">
                      <a:alpha val="43137"/>
                    </a:srgbClr>
                  </a:outerShdw>
                </a:effectLst>
              </a:rPr>
              <a:t/>
            </a:r>
            <a:br>
              <a:rPr lang="pt-PT" dirty="0" smtClean="0">
                <a:effectLst>
                  <a:outerShdw blurRad="38100" dist="38100" dir="2700000" algn="tl">
                    <a:srgbClr val="000000">
                      <a:alpha val="43137"/>
                    </a:srgbClr>
                  </a:outerShdw>
                </a:effectLst>
              </a:rPr>
            </a:br>
            <a:r>
              <a:rPr lang="pt-PT" dirty="0" smtClean="0">
                <a:effectLst>
                  <a:outerShdw blurRad="38100" dist="38100" dir="2700000" algn="tl">
                    <a:srgbClr val="000000">
                      <a:alpha val="43137"/>
                    </a:srgbClr>
                  </a:outerShdw>
                </a:effectLst>
              </a:rPr>
              <a:t>The </a:t>
            </a:r>
            <a:r>
              <a:rPr lang="pt-PT" dirty="0" err="1" smtClean="0">
                <a:effectLst>
                  <a:outerShdw blurRad="38100" dist="38100" dir="2700000" algn="tl">
                    <a:srgbClr val="000000">
                      <a:alpha val="43137"/>
                    </a:srgbClr>
                  </a:outerShdw>
                </a:effectLst>
              </a:rPr>
              <a:t>Netherlands</a:t>
            </a:r>
            <a:endParaRPr lang="pt-PT" dirty="0"/>
          </a:p>
        </p:txBody>
      </p:sp>
      <p:sp>
        <p:nvSpPr>
          <p:cNvPr id="11" name="CaixaDeTexto 10"/>
          <p:cNvSpPr txBox="1"/>
          <p:nvPr/>
        </p:nvSpPr>
        <p:spPr>
          <a:xfrm>
            <a:off x="214314" y="6354569"/>
            <a:ext cx="8715404" cy="615553"/>
          </a:xfrm>
          <a:prstGeom prst="rect">
            <a:avLst/>
          </a:prstGeom>
          <a:noFill/>
        </p:spPr>
        <p:txBody>
          <a:bodyPr wrap="square" rtlCol="0">
            <a:spAutoFit/>
          </a:bodyPr>
          <a:lstStyle/>
          <a:p>
            <a:r>
              <a:rPr lang="pt-PT" sz="1000" dirty="0" err="1"/>
              <a:t>Hammer</a:t>
            </a:r>
            <a:r>
              <a:rPr lang="pt-PT" sz="1000" dirty="0"/>
              <a:t> SC, R. C., </a:t>
            </a:r>
            <a:r>
              <a:rPr lang="pt-PT" sz="1000" dirty="0" err="1"/>
              <a:t>van</a:t>
            </a:r>
            <a:r>
              <a:rPr lang="pt-PT" sz="1000" dirty="0"/>
              <a:t> </a:t>
            </a:r>
            <a:r>
              <a:rPr lang="pt-PT" sz="1000" dirty="0" err="1"/>
              <a:t>Rij</a:t>
            </a:r>
            <a:r>
              <a:rPr lang="pt-PT" sz="1000" dirty="0"/>
              <a:t> C, </a:t>
            </a:r>
            <a:r>
              <a:rPr lang="pt-PT" sz="1000" dirty="0" err="1"/>
              <a:t>Heynens</a:t>
            </a:r>
            <a:r>
              <a:rPr lang="pt-PT" sz="1000" dirty="0"/>
              <a:t> J, </a:t>
            </a:r>
            <a:r>
              <a:rPr lang="pt-PT" sz="1000" dirty="0" err="1"/>
              <a:t>Droog</a:t>
            </a:r>
            <a:r>
              <a:rPr lang="pt-PT" sz="1000" dirty="0"/>
              <a:t> R, </a:t>
            </a:r>
            <a:r>
              <a:rPr lang="pt-PT" sz="1000" dirty="0" err="1"/>
              <a:t>Jöbsis</a:t>
            </a:r>
            <a:r>
              <a:rPr lang="pt-PT" sz="1000" dirty="0"/>
              <a:t> Q, </a:t>
            </a:r>
            <a:r>
              <a:rPr lang="pt-PT" sz="1000" dirty="0" err="1"/>
              <a:t>Hendriks</a:t>
            </a:r>
            <a:r>
              <a:rPr lang="pt-PT" sz="1000" dirty="0"/>
              <a:t> HJ, </a:t>
            </a:r>
            <a:r>
              <a:rPr lang="pt-PT" sz="1000" dirty="0" err="1"/>
              <a:t>Dompeling</a:t>
            </a:r>
            <a:r>
              <a:rPr lang="pt-PT" sz="1000" dirty="0"/>
              <a:t> E. (2008). </a:t>
            </a:r>
            <a:r>
              <a:rPr lang="en-US" sz="1000" dirty="0"/>
              <a:t>"Actual asthma control in a </a:t>
            </a:r>
            <a:r>
              <a:rPr lang="en-US" sz="1000" dirty="0" err="1"/>
              <a:t>paediatric</a:t>
            </a:r>
            <a:r>
              <a:rPr lang="en-US" sz="1000" dirty="0"/>
              <a:t> outpatient clinic population: do patients perceive their actual level of control?" </a:t>
            </a:r>
            <a:r>
              <a:rPr lang="pt-PT" sz="1000" u="sng" dirty="0" err="1"/>
              <a:t>Pediatr</a:t>
            </a:r>
            <a:r>
              <a:rPr lang="pt-PT" sz="1000" u="sng" dirty="0"/>
              <a:t> </a:t>
            </a:r>
            <a:r>
              <a:rPr lang="pt-PT" sz="1000" u="sng" dirty="0" err="1"/>
              <a:t>Allergy</a:t>
            </a:r>
            <a:r>
              <a:rPr lang="pt-PT" sz="1000" u="sng" dirty="0"/>
              <a:t> </a:t>
            </a:r>
            <a:r>
              <a:rPr lang="pt-PT" sz="1000" u="sng" dirty="0" err="1"/>
              <a:t>Immunol</a:t>
            </a:r>
            <a:r>
              <a:rPr lang="pt-PT" sz="1000" u="sng" dirty="0"/>
              <a:t>.</a:t>
            </a:r>
            <a:r>
              <a:rPr lang="pt-PT" sz="1000" dirty="0"/>
              <a:t> </a:t>
            </a:r>
            <a:r>
              <a:rPr lang="pt-PT" sz="1000" b="1" dirty="0"/>
              <a:t>19(7)</a:t>
            </a:r>
            <a:r>
              <a:rPr lang="pt-PT" sz="1000" dirty="0"/>
              <a:t>: 626-633.</a:t>
            </a:r>
            <a:r>
              <a:rPr lang="pt-PT" sz="1200" dirty="0"/>
              <a:t>	</a:t>
            </a:r>
          </a:p>
          <a:p>
            <a:endParaRPr lang="pt-PT" sz="1200" dirty="0"/>
          </a:p>
        </p:txBody>
      </p:sp>
      <p:sp useBgFill="1">
        <p:nvSpPr>
          <p:cNvPr id="12" name="Oval 11">
            <a:hlinkClick r:id="rId3" action="ppaction://hlinksldjump"/>
          </p:cNvPr>
          <p:cNvSpPr/>
          <p:nvPr/>
        </p:nvSpPr>
        <p:spPr>
          <a:xfrm>
            <a:off x="8501090" y="5786454"/>
            <a:ext cx="428628" cy="428628"/>
          </a:xfrm>
          <a:prstGeom prst="ellipse">
            <a:avLst/>
          </a:prstGeom>
          <a:ln>
            <a:solidFill>
              <a:schemeClr val="accent1"/>
            </a:solidFill>
          </a:ln>
          <a:effectLst>
            <a:innerShdw blurRad="63500" dist="50800">
              <a:prstClr val="black">
                <a:alpha val="50000"/>
              </a:prstClr>
            </a:innerShdw>
          </a:effectLst>
          <a:scene3d>
            <a:camera prst="orthographicFront">
              <a:rot lat="20381469" lon="18884671" rev="12455676"/>
            </a:camera>
            <a:lightRig rig="sunset" dir="t"/>
          </a:scene3d>
          <a:sp3d prstMaterial="dkEdge">
            <a:bevelT/>
            <a:bevelB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graphicFrame>
        <p:nvGraphicFramePr>
          <p:cNvPr id="6" name="Gráfico 5"/>
          <p:cNvGraphicFramePr/>
          <p:nvPr/>
        </p:nvGraphicFramePr>
        <p:xfrm>
          <a:off x="714348" y="1643050"/>
          <a:ext cx="7500990" cy="4500594"/>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PT" b="1" dirty="0" smtClean="0"/>
              <a:t> </a:t>
            </a:r>
            <a:r>
              <a:rPr lang="pt-PT" b="1" dirty="0" err="1" smtClean="0"/>
              <a:t>Results</a:t>
            </a:r>
            <a:r>
              <a:rPr lang="pt-PT" dirty="0" smtClean="0"/>
              <a:t/>
            </a:r>
            <a:br>
              <a:rPr lang="pt-PT" dirty="0" smtClean="0"/>
            </a:br>
            <a:r>
              <a:rPr lang="pt-PT" dirty="0" err="1" smtClean="0">
                <a:effectLst>
                  <a:outerShdw blurRad="38100" dist="38100" dir="2700000" algn="tl">
                    <a:srgbClr val="000000">
                      <a:alpha val="43137"/>
                    </a:srgbClr>
                  </a:outerShdw>
                </a:effectLst>
              </a:rPr>
              <a:t>Spain</a:t>
            </a:r>
            <a:endParaRPr lang="pt-PT" dirty="0">
              <a:effectLst>
                <a:outerShdw blurRad="38100" dist="38100" dir="2700000" algn="tl">
                  <a:srgbClr val="000000">
                    <a:alpha val="43137"/>
                  </a:srgbClr>
                </a:outerShdw>
              </a:effectLst>
            </a:endParaRPr>
          </a:p>
        </p:txBody>
      </p:sp>
      <p:sp>
        <p:nvSpPr>
          <p:cNvPr id="10" name="Rectângulo 9"/>
          <p:cNvSpPr/>
          <p:nvPr/>
        </p:nvSpPr>
        <p:spPr>
          <a:xfrm>
            <a:off x="285720" y="6429396"/>
            <a:ext cx="8001056" cy="400110"/>
          </a:xfrm>
          <a:prstGeom prst="rect">
            <a:avLst/>
          </a:prstGeom>
        </p:spPr>
        <p:txBody>
          <a:bodyPr wrap="square">
            <a:spAutoFit/>
          </a:bodyPr>
          <a:lstStyle/>
          <a:p>
            <a:pPr algn="just"/>
            <a:r>
              <a:rPr lang="en-US" sz="1000" dirty="0" err="1" smtClean="0"/>
              <a:t>Badiola</a:t>
            </a:r>
            <a:r>
              <a:rPr lang="en-US" sz="1000" dirty="0" smtClean="0"/>
              <a:t> C, B. L., Plaza V, </a:t>
            </a:r>
            <a:r>
              <a:rPr lang="en-US" sz="1000" dirty="0" err="1" smtClean="0"/>
              <a:t>Prieto</a:t>
            </a:r>
            <a:r>
              <a:rPr lang="en-US" sz="1000" dirty="0" smtClean="0"/>
              <a:t> L, Molina J, Villa JR, </a:t>
            </a:r>
            <a:r>
              <a:rPr lang="en-US" sz="1000" dirty="0" err="1" smtClean="0"/>
              <a:t>Cimas</a:t>
            </a:r>
            <a:r>
              <a:rPr lang="en-US" sz="1000" dirty="0" smtClean="0"/>
              <a:t> E. (2009). "Women, patients with severe asthma, and patients attended by primary care physicians, are at higher risk of suffering from poorly controlled asthma." </a:t>
            </a:r>
            <a:r>
              <a:rPr lang="en-US" sz="1000" u="sng" dirty="0" smtClean="0"/>
              <a:t>Prim Care </a:t>
            </a:r>
            <a:r>
              <a:rPr lang="en-US" sz="1000" u="sng" dirty="0" err="1" smtClean="0"/>
              <a:t>Respir</a:t>
            </a:r>
            <a:r>
              <a:rPr lang="en-US" sz="1000" u="sng" dirty="0" smtClean="0"/>
              <a:t> J </a:t>
            </a:r>
            <a:r>
              <a:rPr lang="en-US" sz="1000" b="1" u="sng" dirty="0" smtClean="0"/>
              <a:t>18(4): 294-299.</a:t>
            </a:r>
            <a:endParaRPr lang="pt-PT" sz="1000" dirty="0"/>
          </a:p>
        </p:txBody>
      </p:sp>
      <p:graphicFrame>
        <p:nvGraphicFramePr>
          <p:cNvPr id="5" name="Gráfico 4"/>
          <p:cNvGraphicFramePr/>
          <p:nvPr/>
        </p:nvGraphicFramePr>
        <p:xfrm>
          <a:off x="1071538" y="1643050"/>
          <a:ext cx="6719917" cy="4352945"/>
        </p:xfrm>
        <a:graphic>
          <a:graphicData uri="http://schemas.openxmlformats.org/drawingml/2006/chart">
            <c:chart xmlns:c="http://schemas.openxmlformats.org/drawingml/2006/chart" xmlns:r="http://schemas.openxmlformats.org/officeDocument/2006/relationships" r:id="rId3"/>
          </a:graphicData>
        </a:graphic>
      </p:graphicFrame>
      <p:sp>
        <p:nvSpPr>
          <p:cNvPr id="6" name="Seta para a direita 5"/>
          <p:cNvSpPr/>
          <p:nvPr/>
        </p:nvSpPr>
        <p:spPr>
          <a:xfrm>
            <a:off x="8358214" y="6357958"/>
            <a:ext cx="357190" cy="285752"/>
          </a:xfrm>
          <a:prstGeom prst="righ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pt-PT"/>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PT" dirty="0" smtClean="0"/>
              <a:t> </a:t>
            </a:r>
            <a:r>
              <a:rPr lang="pt-PT" b="1" dirty="0" err="1" smtClean="0"/>
              <a:t>Results</a:t>
            </a:r>
            <a:r>
              <a:rPr lang="pt-PT" b="1" dirty="0" smtClean="0"/>
              <a:t/>
            </a:r>
            <a:br>
              <a:rPr lang="pt-PT" b="1" dirty="0" smtClean="0"/>
            </a:br>
            <a:r>
              <a:rPr lang="pt-PT" dirty="0" err="1" smtClean="0">
                <a:effectLst>
                  <a:outerShdw blurRad="38100" dist="38100" dir="2700000" algn="tl">
                    <a:srgbClr val="000000">
                      <a:alpha val="43137"/>
                    </a:srgbClr>
                  </a:outerShdw>
                </a:effectLst>
              </a:rPr>
              <a:t>Spain</a:t>
            </a:r>
            <a:endParaRPr lang="pt-PT" dirty="0"/>
          </a:p>
        </p:txBody>
      </p:sp>
      <p:sp>
        <p:nvSpPr>
          <p:cNvPr id="5" name="Rectângulo 4"/>
          <p:cNvSpPr/>
          <p:nvPr/>
        </p:nvSpPr>
        <p:spPr>
          <a:xfrm>
            <a:off x="285720" y="6396335"/>
            <a:ext cx="8001056" cy="400110"/>
          </a:xfrm>
          <a:prstGeom prst="rect">
            <a:avLst/>
          </a:prstGeom>
        </p:spPr>
        <p:txBody>
          <a:bodyPr wrap="square">
            <a:spAutoFit/>
          </a:bodyPr>
          <a:lstStyle/>
          <a:p>
            <a:r>
              <a:rPr lang="pt-PT" sz="1000" dirty="0" smtClean="0"/>
              <a:t>Cabanas </a:t>
            </a:r>
            <a:r>
              <a:rPr lang="pt-PT" sz="1000" dirty="0" err="1" smtClean="0"/>
              <a:t>Rodriguez</a:t>
            </a:r>
            <a:r>
              <a:rPr lang="pt-PT" sz="1000" dirty="0" smtClean="0"/>
              <a:t> ER, G. B. F., Cabanas </a:t>
            </a:r>
            <a:r>
              <a:rPr lang="pt-PT" sz="1000" dirty="0" err="1" smtClean="0"/>
              <a:t>Rodriguez</a:t>
            </a:r>
            <a:r>
              <a:rPr lang="pt-PT" sz="1000" dirty="0" smtClean="0"/>
              <a:t> P, Leis R, </a:t>
            </a:r>
            <a:r>
              <a:rPr lang="pt-PT" sz="1000" dirty="0" err="1" smtClean="0"/>
              <a:t>Martinez</a:t>
            </a:r>
            <a:r>
              <a:rPr lang="pt-PT" sz="1000" dirty="0" smtClean="0"/>
              <a:t> B, Cabanas R, </a:t>
            </a:r>
            <a:r>
              <a:rPr lang="pt-PT" sz="1000" dirty="0" err="1" smtClean="0"/>
              <a:t>Valdes</a:t>
            </a:r>
            <a:r>
              <a:rPr lang="pt-PT" sz="1000" dirty="0" smtClean="0"/>
              <a:t> </a:t>
            </a:r>
            <a:r>
              <a:rPr lang="pt-PT" sz="1000" dirty="0" err="1" smtClean="0"/>
              <a:t>Cuadrado</a:t>
            </a:r>
            <a:r>
              <a:rPr lang="pt-PT" sz="1000" dirty="0" smtClean="0"/>
              <a:t> L, Tojo R. (2008). "</a:t>
            </a:r>
            <a:r>
              <a:rPr lang="pt-PT" sz="1000" dirty="0" err="1" smtClean="0"/>
              <a:t>Predictors</a:t>
            </a:r>
            <a:r>
              <a:rPr lang="pt-PT" sz="1000" dirty="0" smtClean="0"/>
              <a:t> of the </a:t>
            </a:r>
            <a:r>
              <a:rPr lang="pt-PT" sz="1000" dirty="0" err="1" smtClean="0"/>
              <a:t>persistence</a:t>
            </a:r>
            <a:r>
              <a:rPr lang="pt-PT" sz="1000" dirty="0" smtClean="0"/>
              <a:t> of </a:t>
            </a:r>
            <a:r>
              <a:rPr lang="pt-PT" sz="1000" dirty="0" err="1" smtClean="0"/>
              <a:t>childhood</a:t>
            </a:r>
            <a:r>
              <a:rPr lang="pt-PT" sz="1000" dirty="0" smtClean="0"/>
              <a:t> </a:t>
            </a:r>
            <a:r>
              <a:rPr lang="pt-PT" sz="1000" dirty="0" err="1" smtClean="0"/>
              <a:t>asthma</a:t>
            </a:r>
            <a:r>
              <a:rPr lang="pt-PT" sz="1000" dirty="0" smtClean="0"/>
              <a:t>." </a:t>
            </a:r>
            <a:r>
              <a:rPr lang="pt-PT" sz="1000" dirty="0" err="1" smtClean="0"/>
              <a:t>Allergol</a:t>
            </a:r>
            <a:r>
              <a:rPr lang="pt-PT" sz="1000" dirty="0" smtClean="0"/>
              <a:t> </a:t>
            </a:r>
            <a:r>
              <a:rPr lang="pt-PT" sz="1000" dirty="0" err="1" smtClean="0"/>
              <a:t>Immunopathol</a:t>
            </a:r>
            <a:r>
              <a:rPr lang="pt-PT" sz="1000" dirty="0" smtClean="0"/>
              <a:t> (</a:t>
            </a:r>
            <a:r>
              <a:rPr lang="pt-PT" sz="1000" dirty="0" err="1" smtClean="0"/>
              <a:t>Madr</a:t>
            </a:r>
            <a:r>
              <a:rPr lang="pt-PT" sz="1000" dirty="0" smtClean="0"/>
              <a:t>). 36(2): 66-71.</a:t>
            </a:r>
            <a:endParaRPr lang="pt-PT" sz="1000" dirty="0"/>
          </a:p>
        </p:txBody>
      </p:sp>
      <p:sp useBgFill="1">
        <p:nvSpPr>
          <p:cNvPr id="6" name="Oval 5">
            <a:hlinkClick r:id="rId3" action="ppaction://hlinksldjump"/>
          </p:cNvPr>
          <p:cNvSpPr/>
          <p:nvPr/>
        </p:nvSpPr>
        <p:spPr>
          <a:xfrm>
            <a:off x="8501090" y="6215082"/>
            <a:ext cx="428628" cy="428628"/>
          </a:xfrm>
          <a:prstGeom prst="ellipse">
            <a:avLst/>
          </a:prstGeom>
          <a:ln>
            <a:solidFill>
              <a:schemeClr val="accent1"/>
            </a:solidFill>
          </a:ln>
          <a:effectLst>
            <a:innerShdw blurRad="63500" dist="50800">
              <a:prstClr val="black">
                <a:alpha val="50000"/>
              </a:prstClr>
            </a:innerShdw>
          </a:effectLst>
          <a:scene3d>
            <a:camera prst="orthographicFront">
              <a:rot lat="20381469" lon="18884671" rev="12455676"/>
            </a:camera>
            <a:lightRig rig="sunset" dir="t"/>
          </a:scene3d>
          <a:sp3d prstMaterial="dkEdge">
            <a:bevelT/>
            <a:bevelB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graphicFrame>
        <p:nvGraphicFramePr>
          <p:cNvPr id="8" name="Gráfico 7"/>
          <p:cNvGraphicFramePr/>
          <p:nvPr/>
        </p:nvGraphicFramePr>
        <p:xfrm>
          <a:off x="857224" y="1714488"/>
          <a:ext cx="7291421" cy="4443433"/>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PT" b="1" dirty="0" smtClean="0"/>
              <a:t> </a:t>
            </a:r>
            <a:r>
              <a:rPr lang="pt-PT" b="1" dirty="0" err="1" smtClean="0"/>
              <a:t>Results</a:t>
            </a:r>
            <a:r>
              <a:rPr lang="pt-PT" dirty="0" smtClean="0"/>
              <a:t/>
            </a:r>
            <a:br>
              <a:rPr lang="pt-PT" dirty="0" smtClean="0"/>
            </a:br>
            <a:r>
              <a:rPr lang="pt-PT" dirty="0" err="1" smtClean="0">
                <a:effectLst>
                  <a:outerShdw blurRad="38100" dist="38100" dir="2700000" algn="tl">
                    <a:srgbClr val="000000">
                      <a:alpha val="43137"/>
                    </a:srgbClr>
                  </a:outerShdw>
                </a:effectLst>
              </a:rPr>
              <a:t>Germany</a:t>
            </a:r>
            <a:r>
              <a:rPr lang="pt-PT" dirty="0" smtClean="0">
                <a:effectLst>
                  <a:outerShdw blurRad="38100" dist="38100" dir="2700000" algn="tl">
                    <a:srgbClr val="000000">
                      <a:alpha val="43137"/>
                    </a:srgbClr>
                  </a:outerShdw>
                </a:effectLst>
              </a:rPr>
              <a:t> and </a:t>
            </a:r>
            <a:r>
              <a:rPr lang="pt-PT" dirty="0" err="1" smtClean="0">
                <a:effectLst>
                  <a:outerShdw blurRad="38100" dist="38100" dir="2700000" algn="tl">
                    <a:srgbClr val="000000">
                      <a:alpha val="43137"/>
                    </a:srgbClr>
                  </a:outerShdw>
                </a:effectLst>
              </a:rPr>
              <a:t>Switzerland</a:t>
            </a:r>
            <a:endParaRPr lang="pt-PT" dirty="0">
              <a:effectLst>
                <a:outerShdw blurRad="38100" dist="38100" dir="2700000" algn="tl">
                  <a:srgbClr val="000000">
                    <a:alpha val="43137"/>
                  </a:srgbClr>
                </a:outerShdw>
              </a:effectLst>
            </a:endParaRPr>
          </a:p>
        </p:txBody>
      </p:sp>
      <p:sp useBgFill="1">
        <p:nvSpPr>
          <p:cNvPr id="4" name="Oval 3">
            <a:hlinkClick r:id="rId3" action="ppaction://hlinksldjump"/>
          </p:cNvPr>
          <p:cNvSpPr/>
          <p:nvPr/>
        </p:nvSpPr>
        <p:spPr>
          <a:xfrm>
            <a:off x="8429652" y="6286520"/>
            <a:ext cx="428628" cy="428628"/>
          </a:xfrm>
          <a:prstGeom prst="ellipse">
            <a:avLst/>
          </a:prstGeom>
          <a:ln>
            <a:solidFill>
              <a:schemeClr val="accent1"/>
            </a:solidFill>
          </a:ln>
          <a:effectLst>
            <a:innerShdw blurRad="63500" dist="50800">
              <a:prstClr val="black">
                <a:alpha val="50000"/>
              </a:prstClr>
            </a:innerShdw>
          </a:effectLst>
          <a:scene3d>
            <a:camera prst="orthographicFront">
              <a:rot lat="20381469" lon="18884671" rev="12455676"/>
            </a:camera>
            <a:lightRig rig="sunset" dir="t"/>
          </a:scene3d>
          <a:sp3d prstMaterial="dkEdge">
            <a:bevelT/>
            <a:bevelB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7" name="Marcador de Posição de Conteúdo 2"/>
          <p:cNvSpPr txBox="1">
            <a:spLocks/>
          </p:cNvSpPr>
          <p:nvPr/>
        </p:nvSpPr>
        <p:spPr>
          <a:xfrm>
            <a:off x="4886324" y="1928802"/>
            <a:ext cx="4257676" cy="4525963"/>
          </a:xfrm>
          <a:prstGeom prst="rect">
            <a:avLst/>
          </a:prstGeom>
        </p:spPr>
        <p:txBody>
          <a:bodyPr vert="horz">
            <a:normAutofit/>
          </a:bodyPr>
          <a:lstStyle/>
          <a:p>
            <a:pPr marL="274320" marR="0" lvl="0" indent="-274320" algn="just" defTabSz="914400" rtl="0" eaLnBrk="1" fontAlgn="auto" latinLnBrk="0" hangingPunct="1">
              <a:lnSpc>
                <a:spcPct val="150000"/>
              </a:lnSpc>
              <a:spcBef>
                <a:spcPct val="20000"/>
              </a:spcBef>
              <a:spcAft>
                <a:spcPts val="0"/>
              </a:spcAft>
              <a:buClr>
                <a:schemeClr val="accent3"/>
              </a:buClr>
              <a:buSzPct val="95000"/>
              <a:tabLst/>
              <a:defRPr/>
            </a:pPr>
            <a:endParaRPr kumimoji="0" lang="pt-PT"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just" defTabSz="914400" rtl="0" eaLnBrk="1" fontAlgn="auto" latinLnBrk="0" hangingPunct="1">
              <a:lnSpc>
                <a:spcPct val="150000"/>
              </a:lnSpc>
              <a:spcBef>
                <a:spcPct val="20000"/>
              </a:spcBef>
              <a:spcAft>
                <a:spcPts val="0"/>
              </a:spcAft>
              <a:buClr>
                <a:schemeClr val="accent3"/>
              </a:buClr>
              <a:buSzPct val="95000"/>
              <a:tabLst/>
              <a:defRPr/>
            </a:pPr>
            <a:r>
              <a:rPr kumimoji="0" lang="pt-PT" b="0" i="0" u="none" strike="noStrike" kern="1200" cap="none" spc="0" normalizeH="0" baseline="0" noProof="0" dirty="0" smtClean="0">
                <a:ln>
                  <a:noFill/>
                </a:ln>
                <a:solidFill>
                  <a:schemeClr val="tx1"/>
                </a:solidFill>
                <a:effectLst/>
                <a:uLnTx/>
                <a:uFillTx/>
                <a:latin typeface="+mn-lt"/>
                <a:ea typeface="+mn-ea"/>
                <a:cs typeface="+mn-cs"/>
              </a:rPr>
              <a:t> 	</a:t>
            </a:r>
            <a:r>
              <a:rPr kumimoji="0" lang="pt-PT" b="0" i="0" u="none" strike="noStrike" kern="1200" cap="none" spc="0" normalizeH="0" baseline="0" noProof="0" dirty="0" err="1" smtClean="0">
                <a:ln>
                  <a:noFill/>
                </a:ln>
                <a:solidFill>
                  <a:schemeClr val="tx1"/>
                </a:solidFill>
                <a:effectLst/>
                <a:uLnTx/>
                <a:uFillTx/>
                <a:latin typeface="+mn-lt"/>
                <a:ea typeface="+mn-ea"/>
                <a:cs typeface="+mn-cs"/>
              </a:rPr>
              <a:t>When</a:t>
            </a:r>
            <a:r>
              <a:rPr kumimoji="0" lang="pt-PT" b="0" i="0" u="none" strike="noStrike" kern="1200" cap="none" spc="0" normalizeH="0" baseline="0" noProof="0" dirty="0" smtClean="0">
                <a:ln>
                  <a:noFill/>
                </a:ln>
                <a:solidFill>
                  <a:schemeClr val="tx1"/>
                </a:solidFill>
                <a:effectLst/>
                <a:uLnTx/>
                <a:uFillTx/>
                <a:latin typeface="+mn-lt"/>
                <a:ea typeface="+mn-ea"/>
                <a:cs typeface="+mn-cs"/>
              </a:rPr>
              <a:t> </a:t>
            </a:r>
            <a:r>
              <a:rPr kumimoji="0" lang="pt-PT" b="0" i="0" u="none" strike="noStrike" kern="1200" cap="none" spc="0" normalizeH="0" baseline="0" noProof="0" dirty="0" err="1" smtClean="0">
                <a:ln>
                  <a:noFill/>
                </a:ln>
                <a:solidFill>
                  <a:schemeClr val="tx1"/>
                </a:solidFill>
                <a:effectLst/>
                <a:uLnTx/>
                <a:uFillTx/>
                <a:latin typeface="+mn-lt"/>
                <a:ea typeface="+mn-ea"/>
                <a:cs typeface="+mn-cs"/>
              </a:rPr>
              <a:t>stratified</a:t>
            </a:r>
            <a:r>
              <a:rPr kumimoji="0" lang="pt-PT" b="0" i="0" u="none" strike="noStrike" kern="1200" cap="none" spc="0" normalizeH="0" baseline="0" noProof="0" dirty="0" smtClean="0">
                <a:ln>
                  <a:noFill/>
                </a:ln>
                <a:solidFill>
                  <a:schemeClr val="tx1"/>
                </a:solidFill>
                <a:effectLst/>
                <a:uLnTx/>
                <a:uFillTx/>
                <a:latin typeface="+mn-lt"/>
                <a:ea typeface="+mn-ea"/>
                <a:cs typeface="+mn-cs"/>
              </a:rPr>
              <a:t> </a:t>
            </a:r>
            <a:r>
              <a:rPr kumimoji="0" lang="pt-PT" b="0" i="0" u="none" strike="noStrike" kern="1200" cap="none" spc="0" normalizeH="0" baseline="0" noProof="0" dirty="0" err="1" smtClean="0">
                <a:ln>
                  <a:noFill/>
                </a:ln>
                <a:solidFill>
                  <a:schemeClr val="tx1"/>
                </a:solidFill>
                <a:effectLst/>
                <a:uLnTx/>
                <a:uFillTx/>
                <a:latin typeface="+mn-lt"/>
                <a:ea typeface="+mn-ea"/>
                <a:cs typeface="+mn-cs"/>
              </a:rPr>
              <a:t>by</a:t>
            </a:r>
            <a:r>
              <a:rPr kumimoji="0" lang="pt-PT" b="0" i="0" u="none" strike="noStrike" kern="1200" cap="none" spc="0" normalizeH="0" baseline="0" noProof="0" dirty="0" smtClean="0">
                <a:ln>
                  <a:noFill/>
                </a:ln>
                <a:solidFill>
                  <a:schemeClr val="tx1"/>
                </a:solidFill>
                <a:effectLst/>
                <a:uLnTx/>
                <a:uFillTx/>
                <a:latin typeface="+mn-lt"/>
                <a:ea typeface="+mn-ea"/>
                <a:cs typeface="+mn-cs"/>
              </a:rPr>
              <a:t> age:</a:t>
            </a:r>
          </a:p>
          <a:p>
            <a:pPr marL="640080" marR="0" lvl="1" indent="-246888" algn="just" defTabSz="914400" rtl="0" eaLnBrk="1" fontAlgn="auto" latinLnBrk="0" hangingPunct="1">
              <a:lnSpc>
                <a:spcPct val="150000"/>
              </a:lnSpc>
              <a:spcBef>
                <a:spcPct val="20000"/>
              </a:spcBef>
              <a:spcAft>
                <a:spcPts val="0"/>
              </a:spcAft>
              <a:buClr>
                <a:schemeClr val="accent1"/>
              </a:buClr>
              <a:buSzPct val="85000"/>
              <a:tabLst/>
              <a:defRPr/>
            </a:pPr>
            <a:r>
              <a:rPr kumimoji="0" lang="pt-PT" b="0" i="0" u="none" strike="noStrike" kern="1200" cap="none" spc="0" normalizeH="0" baseline="0" noProof="0" dirty="0" err="1" smtClean="0">
                <a:ln>
                  <a:noFill/>
                </a:ln>
                <a:solidFill>
                  <a:schemeClr val="tx1"/>
                </a:solidFill>
                <a:effectLst/>
                <a:uLnTx/>
                <a:uFillTx/>
                <a:latin typeface="+mn-lt"/>
                <a:ea typeface="+mn-ea"/>
                <a:cs typeface="+mn-cs"/>
              </a:rPr>
              <a:t>Excellent</a:t>
            </a:r>
            <a:r>
              <a:rPr kumimoji="0" lang="pt-PT" b="0" i="0" u="none" strike="noStrike" kern="1200" cap="none" spc="0" normalizeH="0" baseline="0" noProof="0" dirty="0" smtClean="0">
                <a:ln>
                  <a:noFill/>
                </a:ln>
                <a:solidFill>
                  <a:schemeClr val="tx1"/>
                </a:solidFill>
                <a:effectLst/>
                <a:uLnTx/>
                <a:uFillTx/>
                <a:latin typeface="+mn-lt"/>
                <a:ea typeface="+mn-ea"/>
                <a:cs typeface="+mn-cs"/>
              </a:rPr>
              <a:t> </a:t>
            </a:r>
            <a:r>
              <a:rPr kumimoji="0" lang="pt-PT" b="0" i="0" u="none" strike="noStrike" kern="1200" cap="none" spc="0" normalizeH="0" baseline="0" noProof="0" dirty="0" err="1" smtClean="0">
                <a:ln>
                  <a:noFill/>
                </a:ln>
                <a:solidFill>
                  <a:schemeClr val="tx1"/>
                </a:solidFill>
                <a:effectLst/>
                <a:uLnTx/>
                <a:uFillTx/>
                <a:latin typeface="+mn-lt"/>
                <a:ea typeface="+mn-ea"/>
                <a:cs typeface="+mn-cs"/>
              </a:rPr>
              <a:t>or</a:t>
            </a:r>
            <a:r>
              <a:rPr kumimoji="0" lang="pt-PT" b="0" i="0" u="none" strike="noStrike" kern="1200" cap="none" spc="0" normalizeH="0" baseline="0" noProof="0" dirty="0" smtClean="0">
                <a:ln>
                  <a:noFill/>
                </a:ln>
                <a:solidFill>
                  <a:schemeClr val="tx1"/>
                </a:solidFill>
                <a:effectLst/>
                <a:uLnTx/>
                <a:uFillTx/>
                <a:latin typeface="+mn-lt"/>
                <a:ea typeface="+mn-ea"/>
                <a:cs typeface="+mn-cs"/>
              </a:rPr>
              <a:t> </a:t>
            </a:r>
            <a:r>
              <a:rPr kumimoji="0" lang="pt-PT" b="0" i="0" u="none" strike="noStrike" kern="1200" cap="none" spc="0" normalizeH="0" baseline="0" noProof="0" dirty="0" err="1" smtClean="0">
                <a:ln>
                  <a:noFill/>
                </a:ln>
                <a:solidFill>
                  <a:schemeClr val="tx1"/>
                </a:solidFill>
                <a:effectLst/>
                <a:uLnTx/>
                <a:uFillTx/>
                <a:latin typeface="+mn-lt"/>
                <a:ea typeface="+mn-ea"/>
                <a:cs typeface="+mn-cs"/>
              </a:rPr>
              <a:t>satisfactory</a:t>
            </a:r>
            <a:r>
              <a:rPr kumimoji="0" lang="pt-PT" b="0" i="0" u="none" strike="noStrike" kern="1200" cap="none" spc="0" normalizeH="0" baseline="0" noProof="0" dirty="0" smtClean="0">
                <a:ln>
                  <a:noFill/>
                </a:ln>
                <a:solidFill>
                  <a:schemeClr val="tx1"/>
                </a:solidFill>
                <a:effectLst/>
                <a:uLnTx/>
                <a:uFillTx/>
                <a:latin typeface="+mn-lt"/>
                <a:ea typeface="+mn-ea"/>
                <a:cs typeface="+mn-cs"/>
              </a:rPr>
              <a:t> </a:t>
            </a:r>
            <a:r>
              <a:rPr kumimoji="0" lang="pt-PT" b="0" i="0" u="none" strike="noStrike" kern="1200" cap="none" spc="0" normalizeH="0" baseline="0" noProof="0" dirty="0" err="1" smtClean="0">
                <a:ln>
                  <a:noFill/>
                </a:ln>
                <a:solidFill>
                  <a:schemeClr val="tx1"/>
                </a:solidFill>
                <a:effectLst/>
                <a:uLnTx/>
                <a:uFillTx/>
                <a:latin typeface="+mn-lt"/>
                <a:ea typeface="+mn-ea"/>
                <a:cs typeface="+mn-cs"/>
              </a:rPr>
              <a:t>control</a:t>
            </a:r>
            <a:r>
              <a:rPr kumimoji="0" lang="pt-PT" b="0" i="0" u="none" strike="noStrike" kern="1200" cap="none" spc="0" normalizeH="0" baseline="0" noProof="0" dirty="0" smtClean="0">
                <a:ln>
                  <a:noFill/>
                </a:ln>
                <a:solidFill>
                  <a:schemeClr val="tx1"/>
                </a:solidFill>
                <a:effectLst/>
                <a:uLnTx/>
                <a:uFillTx/>
                <a:latin typeface="+mn-lt"/>
                <a:ea typeface="+mn-ea"/>
                <a:cs typeface="+mn-cs"/>
              </a:rPr>
              <a:t>: </a:t>
            </a:r>
          </a:p>
          <a:p>
            <a:pPr marL="640080" marR="0" lvl="1" indent="-246888" algn="just" defTabSz="914400" rtl="0" eaLnBrk="1" fontAlgn="auto" latinLnBrk="0" hangingPunct="1">
              <a:lnSpc>
                <a:spcPct val="150000"/>
              </a:lnSpc>
              <a:spcBef>
                <a:spcPct val="20000"/>
              </a:spcBef>
              <a:spcAft>
                <a:spcPts val="0"/>
              </a:spcAft>
              <a:buClr>
                <a:schemeClr val="accent1"/>
              </a:buClr>
              <a:buSzPct val="85000"/>
              <a:buFont typeface="Wingdings 2"/>
              <a:buChar char=""/>
              <a:tabLst/>
              <a:defRPr/>
            </a:pPr>
            <a:r>
              <a:rPr kumimoji="0" lang="pt-PT" b="0" i="0" u="none" strike="noStrike" kern="1200" cap="none" spc="0" normalizeH="0" baseline="0" noProof="0" dirty="0" smtClean="0">
                <a:ln>
                  <a:noFill/>
                </a:ln>
                <a:solidFill>
                  <a:schemeClr val="tx1"/>
                </a:solidFill>
                <a:effectLst/>
                <a:uLnTx/>
                <a:uFillTx/>
                <a:latin typeface="+mn-lt"/>
                <a:ea typeface="+mn-ea"/>
                <a:cs typeface="+mn-cs"/>
              </a:rPr>
              <a:t>66% of </a:t>
            </a:r>
            <a:r>
              <a:rPr kumimoji="0" lang="pt-PT" b="0" i="0" u="none" strike="noStrike" kern="1200" cap="none" spc="0" normalizeH="0" baseline="0" noProof="0" dirty="0" err="1" smtClean="0">
                <a:ln>
                  <a:noFill/>
                </a:ln>
                <a:solidFill>
                  <a:schemeClr val="tx1"/>
                </a:solidFill>
                <a:effectLst/>
                <a:uLnTx/>
                <a:uFillTx/>
                <a:latin typeface="+mn-lt"/>
                <a:ea typeface="+mn-ea"/>
                <a:cs typeface="+mn-cs"/>
              </a:rPr>
              <a:t>children</a:t>
            </a:r>
            <a:r>
              <a:rPr kumimoji="0" lang="pt-PT" b="0" i="0" u="none" strike="noStrike" kern="1200" cap="none" spc="0" normalizeH="0" baseline="0" noProof="0" dirty="0" smtClean="0">
                <a:ln>
                  <a:noFill/>
                </a:ln>
                <a:solidFill>
                  <a:schemeClr val="tx1"/>
                </a:solidFill>
                <a:effectLst/>
                <a:uLnTx/>
                <a:uFillTx/>
                <a:latin typeface="+mn-lt"/>
                <a:ea typeface="+mn-ea"/>
                <a:cs typeface="+mn-cs"/>
              </a:rPr>
              <a:t> </a:t>
            </a:r>
            <a:r>
              <a:rPr kumimoji="0" lang="pt-PT" b="0" i="0" u="none" strike="noStrike" kern="1200" cap="none" spc="0" normalizeH="0" baseline="0" noProof="0" dirty="0" err="1" smtClean="0">
                <a:ln>
                  <a:noFill/>
                </a:ln>
                <a:solidFill>
                  <a:schemeClr val="tx1"/>
                </a:solidFill>
                <a:effectLst/>
                <a:uLnTx/>
                <a:uFillTx/>
                <a:latin typeface="+mn-lt"/>
                <a:ea typeface="+mn-ea"/>
                <a:cs typeface="+mn-cs"/>
              </a:rPr>
              <a:t>aged</a:t>
            </a:r>
            <a:r>
              <a:rPr kumimoji="0" lang="pt-PT" b="0" i="0" u="none" strike="noStrike" kern="1200" cap="none" spc="0" normalizeH="0" baseline="0" noProof="0" dirty="0" smtClean="0">
                <a:ln>
                  <a:noFill/>
                </a:ln>
                <a:solidFill>
                  <a:schemeClr val="tx1"/>
                </a:solidFill>
                <a:effectLst/>
                <a:uLnTx/>
                <a:uFillTx/>
                <a:latin typeface="+mn-lt"/>
                <a:ea typeface="+mn-ea"/>
                <a:cs typeface="+mn-cs"/>
              </a:rPr>
              <a:t> 13–16 </a:t>
            </a:r>
            <a:r>
              <a:rPr kumimoji="0" lang="pt-PT" b="0" i="0" u="none" strike="noStrike" kern="1200" cap="none" spc="0" normalizeH="0" baseline="0" noProof="0" dirty="0" err="1" smtClean="0">
                <a:ln>
                  <a:noFill/>
                </a:ln>
                <a:solidFill>
                  <a:schemeClr val="tx1"/>
                </a:solidFill>
                <a:effectLst/>
                <a:uLnTx/>
                <a:uFillTx/>
                <a:latin typeface="+mn-lt"/>
                <a:ea typeface="+mn-ea"/>
                <a:cs typeface="+mn-cs"/>
              </a:rPr>
              <a:t>years</a:t>
            </a:r>
            <a:endParaRPr lang="pt-PT" dirty="0" smtClean="0"/>
          </a:p>
          <a:p>
            <a:pPr marL="640080" marR="0" lvl="1" indent="-246888" algn="just" defTabSz="914400" rtl="0" eaLnBrk="1" fontAlgn="auto" latinLnBrk="0" hangingPunct="1">
              <a:lnSpc>
                <a:spcPct val="150000"/>
              </a:lnSpc>
              <a:spcBef>
                <a:spcPct val="20000"/>
              </a:spcBef>
              <a:spcAft>
                <a:spcPts val="0"/>
              </a:spcAft>
              <a:buClr>
                <a:schemeClr val="accent1"/>
              </a:buClr>
              <a:buSzPct val="85000"/>
              <a:buFont typeface="Wingdings 2"/>
              <a:buChar char=""/>
              <a:tabLst/>
              <a:defRPr/>
            </a:pPr>
            <a:r>
              <a:rPr kumimoji="0" lang="pt-PT" b="0" i="0" u="none" strike="noStrike" kern="1200" cap="none" spc="0" normalizeH="0" baseline="0" noProof="0" dirty="0" smtClean="0">
                <a:ln>
                  <a:noFill/>
                </a:ln>
                <a:solidFill>
                  <a:schemeClr val="tx1"/>
                </a:solidFill>
                <a:effectLst/>
                <a:uLnTx/>
                <a:uFillTx/>
                <a:latin typeface="+mn-lt"/>
                <a:ea typeface="+mn-ea"/>
                <a:cs typeface="+mn-cs"/>
              </a:rPr>
              <a:t>56% of </a:t>
            </a:r>
            <a:r>
              <a:rPr kumimoji="0" lang="pt-PT" b="0" i="0" u="none" strike="noStrike" kern="1200" cap="none" spc="0" normalizeH="0" baseline="0" noProof="0" dirty="0" err="1" smtClean="0">
                <a:ln>
                  <a:noFill/>
                </a:ln>
                <a:solidFill>
                  <a:schemeClr val="tx1"/>
                </a:solidFill>
                <a:effectLst/>
                <a:uLnTx/>
                <a:uFillTx/>
                <a:latin typeface="+mn-lt"/>
                <a:ea typeface="+mn-ea"/>
                <a:cs typeface="+mn-cs"/>
              </a:rPr>
              <a:t>children</a:t>
            </a:r>
            <a:r>
              <a:rPr kumimoji="0" lang="pt-PT" b="0" i="0" u="none" strike="noStrike" kern="1200" cap="none" spc="0" normalizeH="0" baseline="0" noProof="0" dirty="0" smtClean="0">
                <a:ln>
                  <a:noFill/>
                </a:ln>
                <a:solidFill>
                  <a:schemeClr val="tx1"/>
                </a:solidFill>
                <a:effectLst/>
                <a:uLnTx/>
                <a:uFillTx/>
                <a:latin typeface="+mn-lt"/>
                <a:ea typeface="+mn-ea"/>
                <a:cs typeface="+mn-cs"/>
              </a:rPr>
              <a:t> </a:t>
            </a:r>
            <a:r>
              <a:rPr kumimoji="0" lang="pt-PT" b="0" i="0" u="none" strike="noStrike" kern="1200" cap="none" spc="0" normalizeH="0" baseline="0" noProof="0" dirty="0" err="1" smtClean="0">
                <a:ln>
                  <a:noFill/>
                </a:ln>
                <a:solidFill>
                  <a:schemeClr val="tx1"/>
                </a:solidFill>
                <a:effectLst/>
                <a:uLnTx/>
                <a:uFillTx/>
                <a:latin typeface="+mn-lt"/>
                <a:ea typeface="+mn-ea"/>
                <a:cs typeface="+mn-cs"/>
              </a:rPr>
              <a:t>aged</a:t>
            </a:r>
            <a:r>
              <a:rPr kumimoji="0" lang="pt-PT" b="0" i="0" u="none" strike="noStrike" kern="1200" cap="none" spc="0" normalizeH="0" baseline="0" noProof="0" dirty="0" smtClean="0">
                <a:ln>
                  <a:noFill/>
                </a:ln>
                <a:solidFill>
                  <a:schemeClr val="tx1"/>
                </a:solidFill>
                <a:effectLst/>
                <a:uLnTx/>
                <a:uFillTx/>
                <a:latin typeface="+mn-lt"/>
                <a:ea typeface="+mn-ea"/>
                <a:cs typeface="+mn-cs"/>
              </a:rPr>
              <a:t> 10–12 </a:t>
            </a:r>
            <a:r>
              <a:rPr kumimoji="0" lang="pt-PT" b="0" i="0" u="none" strike="noStrike" kern="1200" cap="none" spc="0" normalizeH="0" baseline="0" noProof="0" dirty="0" err="1" smtClean="0">
                <a:ln>
                  <a:noFill/>
                </a:ln>
                <a:solidFill>
                  <a:schemeClr val="tx1"/>
                </a:solidFill>
                <a:effectLst/>
                <a:uLnTx/>
                <a:uFillTx/>
                <a:latin typeface="+mn-lt"/>
                <a:ea typeface="+mn-ea"/>
                <a:cs typeface="+mn-cs"/>
              </a:rPr>
              <a:t>years</a:t>
            </a:r>
            <a:endParaRPr lang="pt-PT" dirty="0" smtClean="0"/>
          </a:p>
          <a:p>
            <a:pPr marL="640080" marR="0" lvl="1" indent="-246888" algn="just" defTabSz="914400" rtl="0" eaLnBrk="1" fontAlgn="auto" latinLnBrk="0" hangingPunct="1">
              <a:lnSpc>
                <a:spcPct val="150000"/>
              </a:lnSpc>
              <a:spcBef>
                <a:spcPct val="20000"/>
              </a:spcBef>
              <a:spcAft>
                <a:spcPts val="0"/>
              </a:spcAft>
              <a:buClr>
                <a:schemeClr val="accent1"/>
              </a:buClr>
              <a:buSzPct val="85000"/>
              <a:buFont typeface="Wingdings 2"/>
              <a:buChar char=""/>
              <a:tabLst/>
              <a:defRPr/>
            </a:pPr>
            <a:r>
              <a:rPr kumimoji="0" lang="pt-PT" b="0" i="0" u="none" strike="noStrike" kern="1200" cap="none" spc="0" normalizeH="0" baseline="0" noProof="0" dirty="0" smtClean="0">
                <a:ln>
                  <a:noFill/>
                </a:ln>
                <a:solidFill>
                  <a:schemeClr val="tx1"/>
                </a:solidFill>
                <a:effectLst/>
                <a:uLnTx/>
                <a:uFillTx/>
                <a:latin typeface="+mn-lt"/>
                <a:ea typeface="+mn-ea"/>
                <a:cs typeface="+mn-cs"/>
              </a:rPr>
              <a:t>44% of </a:t>
            </a:r>
            <a:r>
              <a:rPr kumimoji="0" lang="pt-PT" b="0" i="0" u="none" strike="noStrike" kern="1200" cap="none" spc="0" normalizeH="0" baseline="0" noProof="0" dirty="0" err="1" smtClean="0">
                <a:ln>
                  <a:noFill/>
                </a:ln>
                <a:solidFill>
                  <a:schemeClr val="tx1"/>
                </a:solidFill>
                <a:effectLst/>
                <a:uLnTx/>
                <a:uFillTx/>
                <a:latin typeface="+mn-lt"/>
                <a:ea typeface="+mn-ea"/>
                <a:cs typeface="+mn-cs"/>
              </a:rPr>
              <a:t>children</a:t>
            </a:r>
            <a:r>
              <a:rPr kumimoji="0" lang="pt-PT" b="0" i="0" u="none" strike="noStrike" kern="1200" cap="none" spc="0" normalizeH="0" baseline="0" noProof="0" dirty="0" smtClean="0">
                <a:ln>
                  <a:noFill/>
                </a:ln>
                <a:solidFill>
                  <a:schemeClr val="tx1"/>
                </a:solidFill>
                <a:effectLst/>
                <a:uLnTx/>
                <a:uFillTx/>
                <a:latin typeface="+mn-lt"/>
                <a:ea typeface="+mn-ea"/>
                <a:cs typeface="+mn-cs"/>
              </a:rPr>
              <a:t> </a:t>
            </a:r>
            <a:r>
              <a:rPr kumimoji="0" lang="pt-PT" b="0" i="0" u="none" strike="noStrike" kern="1200" cap="none" spc="0" normalizeH="0" baseline="0" noProof="0" dirty="0" err="1" smtClean="0">
                <a:ln>
                  <a:noFill/>
                </a:ln>
                <a:solidFill>
                  <a:schemeClr val="tx1"/>
                </a:solidFill>
                <a:effectLst/>
                <a:uLnTx/>
                <a:uFillTx/>
                <a:latin typeface="+mn-lt"/>
                <a:ea typeface="+mn-ea"/>
                <a:cs typeface="+mn-cs"/>
              </a:rPr>
              <a:t>aged</a:t>
            </a:r>
            <a:r>
              <a:rPr kumimoji="0" lang="pt-PT" b="0" i="0" u="none" strike="noStrike" kern="1200" cap="none" spc="0" normalizeH="0" baseline="0" noProof="0" dirty="0" smtClean="0">
                <a:ln>
                  <a:noFill/>
                </a:ln>
                <a:solidFill>
                  <a:schemeClr val="tx1"/>
                </a:solidFill>
                <a:effectLst/>
                <a:uLnTx/>
                <a:uFillTx/>
                <a:latin typeface="+mn-lt"/>
                <a:ea typeface="+mn-ea"/>
                <a:cs typeface="+mn-cs"/>
              </a:rPr>
              <a:t> 7–9 </a:t>
            </a:r>
            <a:r>
              <a:rPr kumimoji="0" lang="pt-PT" b="0" i="0" u="none" strike="noStrike" kern="1200" cap="none" spc="0" normalizeH="0" baseline="0" noProof="0" dirty="0" err="1" smtClean="0">
                <a:ln>
                  <a:noFill/>
                </a:ln>
                <a:solidFill>
                  <a:schemeClr val="tx1"/>
                </a:solidFill>
                <a:effectLst/>
                <a:uLnTx/>
                <a:uFillTx/>
                <a:latin typeface="+mn-lt"/>
                <a:ea typeface="+mn-ea"/>
                <a:cs typeface="+mn-cs"/>
              </a:rPr>
              <a:t>years</a:t>
            </a:r>
            <a:endParaRPr lang="pt-PT" dirty="0" smtClean="0"/>
          </a:p>
          <a:p>
            <a:pPr marL="640080" marR="0" lvl="1" indent="-246888" algn="just" defTabSz="914400" rtl="0" eaLnBrk="1" fontAlgn="auto" latinLnBrk="0" hangingPunct="1">
              <a:lnSpc>
                <a:spcPct val="150000"/>
              </a:lnSpc>
              <a:spcBef>
                <a:spcPct val="20000"/>
              </a:spcBef>
              <a:spcAft>
                <a:spcPts val="0"/>
              </a:spcAft>
              <a:buClr>
                <a:schemeClr val="accent1"/>
              </a:buClr>
              <a:buSzPct val="85000"/>
              <a:buFont typeface="Wingdings 2"/>
              <a:buChar char=""/>
              <a:tabLst/>
              <a:defRPr/>
            </a:pPr>
            <a:r>
              <a:rPr kumimoji="0" lang="pt-PT" b="0" i="0" u="none" strike="noStrike" kern="1200" cap="none" spc="0" normalizeH="0" baseline="0" noProof="0" dirty="0" smtClean="0">
                <a:ln>
                  <a:noFill/>
                </a:ln>
                <a:solidFill>
                  <a:schemeClr val="tx1"/>
                </a:solidFill>
                <a:effectLst/>
                <a:uLnTx/>
                <a:uFillTx/>
                <a:latin typeface="+mn-lt"/>
                <a:ea typeface="+mn-ea"/>
                <a:cs typeface="+mn-cs"/>
              </a:rPr>
              <a:t>38% of </a:t>
            </a:r>
            <a:r>
              <a:rPr kumimoji="0" lang="pt-PT" b="0" i="0" u="none" strike="noStrike" kern="1200" cap="none" spc="0" normalizeH="0" baseline="0" noProof="0" dirty="0" err="1" smtClean="0">
                <a:ln>
                  <a:noFill/>
                </a:ln>
                <a:solidFill>
                  <a:schemeClr val="tx1"/>
                </a:solidFill>
                <a:effectLst/>
                <a:uLnTx/>
                <a:uFillTx/>
                <a:latin typeface="+mn-lt"/>
                <a:ea typeface="+mn-ea"/>
                <a:cs typeface="+mn-cs"/>
              </a:rPr>
              <a:t>children</a:t>
            </a:r>
            <a:r>
              <a:rPr kumimoji="0" lang="pt-PT" b="0" i="0" u="none" strike="noStrike" kern="1200" cap="none" spc="0" normalizeH="0" baseline="0" noProof="0" dirty="0" smtClean="0">
                <a:ln>
                  <a:noFill/>
                </a:ln>
                <a:solidFill>
                  <a:schemeClr val="tx1"/>
                </a:solidFill>
                <a:effectLst/>
                <a:uLnTx/>
                <a:uFillTx/>
                <a:latin typeface="+mn-lt"/>
                <a:ea typeface="+mn-ea"/>
                <a:cs typeface="+mn-cs"/>
              </a:rPr>
              <a:t> </a:t>
            </a:r>
            <a:r>
              <a:rPr kumimoji="0" lang="pt-PT" b="0" i="0" u="none" strike="noStrike" kern="1200" cap="none" spc="0" normalizeH="0" baseline="0" noProof="0" dirty="0" err="1" smtClean="0">
                <a:ln>
                  <a:noFill/>
                </a:ln>
                <a:solidFill>
                  <a:schemeClr val="tx1"/>
                </a:solidFill>
                <a:effectLst/>
                <a:uLnTx/>
                <a:uFillTx/>
                <a:latin typeface="+mn-lt"/>
                <a:ea typeface="+mn-ea"/>
                <a:cs typeface="+mn-cs"/>
              </a:rPr>
              <a:t>aged</a:t>
            </a:r>
            <a:r>
              <a:rPr kumimoji="0" lang="pt-PT" b="0" i="0" u="none" strike="noStrike" kern="1200" cap="none" spc="0" normalizeH="0" baseline="0" noProof="0" dirty="0" smtClean="0">
                <a:ln>
                  <a:noFill/>
                </a:ln>
                <a:solidFill>
                  <a:schemeClr val="tx1"/>
                </a:solidFill>
                <a:effectLst/>
                <a:uLnTx/>
                <a:uFillTx/>
                <a:latin typeface="+mn-lt"/>
                <a:ea typeface="+mn-ea"/>
                <a:cs typeface="+mn-cs"/>
              </a:rPr>
              <a:t> 4–6 </a:t>
            </a:r>
            <a:r>
              <a:rPr kumimoji="0" lang="pt-PT" b="0" i="0" u="none" strike="noStrike" kern="1200" cap="none" spc="0" normalizeH="0" baseline="0" noProof="0" dirty="0" err="1" smtClean="0">
                <a:ln>
                  <a:noFill/>
                </a:ln>
                <a:solidFill>
                  <a:schemeClr val="tx1"/>
                </a:solidFill>
                <a:effectLst/>
                <a:uLnTx/>
                <a:uFillTx/>
                <a:latin typeface="+mn-lt"/>
                <a:ea typeface="+mn-ea"/>
                <a:cs typeface="+mn-cs"/>
              </a:rPr>
              <a:t>years</a:t>
            </a:r>
            <a:endParaRPr kumimoji="0" lang="pt-PT" b="0" i="0" u="none" strike="noStrike" kern="1200" cap="none" spc="0" normalizeH="0" baseline="0" noProof="0" dirty="0">
              <a:ln>
                <a:noFill/>
              </a:ln>
              <a:solidFill>
                <a:schemeClr val="tx1"/>
              </a:solidFill>
              <a:effectLst/>
              <a:uLnTx/>
              <a:uFillTx/>
              <a:latin typeface="+mn-lt"/>
              <a:ea typeface="+mn-ea"/>
              <a:cs typeface="+mn-cs"/>
            </a:endParaRPr>
          </a:p>
        </p:txBody>
      </p:sp>
      <p:sp>
        <p:nvSpPr>
          <p:cNvPr id="8" name="CaixaDeTexto 7"/>
          <p:cNvSpPr txBox="1"/>
          <p:nvPr/>
        </p:nvSpPr>
        <p:spPr>
          <a:xfrm>
            <a:off x="428596" y="6572272"/>
            <a:ext cx="7643866" cy="246221"/>
          </a:xfrm>
          <a:prstGeom prst="rect">
            <a:avLst/>
          </a:prstGeom>
          <a:noFill/>
        </p:spPr>
        <p:txBody>
          <a:bodyPr wrap="square" rtlCol="0">
            <a:spAutoFit/>
          </a:bodyPr>
          <a:lstStyle/>
          <a:p>
            <a:r>
              <a:rPr lang="en-US" sz="1000" dirty="0" err="1" smtClean="0"/>
              <a:t>Kuehni</a:t>
            </a:r>
            <a:r>
              <a:rPr lang="en-US" sz="1000" dirty="0" smtClean="0"/>
              <a:t> CE, F. U. (2002). "Age-related differences in perceived asthma control in childhood: guidelines and reality</a:t>
            </a:r>
            <a:r>
              <a:rPr lang="fr-FR" sz="1000" dirty="0" smtClean="0"/>
              <a:t>." </a:t>
            </a:r>
            <a:r>
              <a:rPr lang="fr-FR" sz="1000" u="sng" dirty="0" err="1" smtClean="0"/>
              <a:t>Eur</a:t>
            </a:r>
            <a:r>
              <a:rPr lang="fr-FR" sz="1000" u="sng" dirty="0" smtClean="0"/>
              <a:t> </a:t>
            </a:r>
            <a:r>
              <a:rPr lang="fr-FR" sz="1000" u="sng" dirty="0" err="1" smtClean="0"/>
              <a:t>Respir</a:t>
            </a:r>
            <a:r>
              <a:rPr lang="fr-FR" sz="1000" u="sng" dirty="0" smtClean="0"/>
              <a:t> J </a:t>
            </a:r>
            <a:r>
              <a:rPr lang="fr-FR" sz="1000" dirty="0" smtClean="0"/>
              <a:t>20(4): 880-889.</a:t>
            </a:r>
            <a:endParaRPr lang="pt-PT" sz="1000" dirty="0"/>
          </a:p>
        </p:txBody>
      </p:sp>
      <p:graphicFrame>
        <p:nvGraphicFramePr>
          <p:cNvPr id="10" name="Gráfico 9"/>
          <p:cNvGraphicFramePr/>
          <p:nvPr/>
        </p:nvGraphicFramePr>
        <p:xfrm>
          <a:off x="285720" y="2143116"/>
          <a:ext cx="4572032" cy="3357586"/>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PT" b="1" dirty="0" err="1" smtClean="0"/>
              <a:t>Results</a:t>
            </a:r>
            <a:r>
              <a:rPr lang="pt-PT" dirty="0" smtClean="0"/>
              <a:t/>
            </a:r>
            <a:br>
              <a:rPr lang="pt-PT" dirty="0" smtClean="0"/>
            </a:br>
            <a:r>
              <a:rPr lang="pt-PT" dirty="0" err="1" smtClean="0">
                <a:effectLst>
                  <a:outerShdw blurRad="38100" dist="38100" dir="2700000" algn="tl">
                    <a:srgbClr val="000000">
                      <a:alpha val="43137"/>
                    </a:srgbClr>
                  </a:outerShdw>
                </a:effectLst>
              </a:rPr>
              <a:t>Hungary</a:t>
            </a:r>
            <a:endParaRPr lang="pt-PT" dirty="0">
              <a:effectLst>
                <a:outerShdw blurRad="38100" dist="38100" dir="2700000" algn="tl">
                  <a:srgbClr val="000000">
                    <a:alpha val="43137"/>
                  </a:srgbClr>
                </a:outerShdw>
              </a:effectLst>
            </a:endParaRPr>
          </a:p>
        </p:txBody>
      </p:sp>
      <p:sp>
        <p:nvSpPr>
          <p:cNvPr id="5" name="Marcador de Posição de Conteúdo 2"/>
          <p:cNvSpPr>
            <a:spLocks noGrp="1"/>
          </p:cNvSpPr>
          <p:nvPr>
            <p:ph idx="1"/>
          </p:nvPr>
        </p:nvSpPr>
        <p:spPr/>
        <p:txBody>
          <a:bodyPr/>
          <a:lstStyle/>
          <a:p>
            <a:endParaRPr lang="pt-PT" dirty="0" smtClean="0"/>
          </a:p>
          <a:p>
            <a:pPr>
              <a:buNone/>
            </a:pPr>
            <a:endParaRPr lang="pt-PT" sz="1800" dirty="0" smtClean="0"/>
          </a:p>
        </p:txBody>
      </p:sp>
      <p:sp useBgFill="1">
        <p:nvSpPr>
          <p:cNvPr id="4" name="Oval 3">
            <a:hlinkClick r:id="rId3" action="ppaction://hlinksldjump"/>
          </p:cNvPr>
          <p:cNvSpPr/>
          <p:nvPr/>
        </p:nvSpPr>
        <p:spPr>
          <a:xfrm>
            <a:off x="8429652" y="6286520"/>
            <a:ext cx="428628" cy="428628"/>
          </a:xfrm>
          <a:prstGeom prst="ellipse">
            <a:avLst/>
          </a:prstGeom>
          <a:ln>
            <a:solidFill>
              <a:schemeClr val="accent1"/>
            </a:solidFill>
          </a:ln>
          <a:effectLst>
            <a:innerShdw blurRad="63500" dist="50800">
              <a:prstClr val="black">
                <a:alpha val="50000"/>
              </a:prstClr>
            </a:innerShdw>
          </a:effectLst>
          <a:scene3d>
            <a:camera prst="orthographicFront">
              <a:rot lat="20381469" lon="18884671" rev="12455676"/>
            </a:camera>
            <a:lightRig rig="sunset" dir="t"/>
          </a:scene3d>
          <a:sp3d prstMaterial="dkEdge">
            <a:bevelT/>
            <a:bevelB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6" name="CaixaDeTexto 5"/>
          <p:cNvSpPr txBox="1"/>
          <p:nvPr/>
        </p:nvSpPr>
        <p:spPr>
          <a:xfrm>
            <a:off x="285720" y="6426007"/>
            <a:ext cx="8215370" cy="615553"/>
          </a:xfrm>
          <a:prstGeom prst="rect">
            <a:avLst/>
          </a:prstGeom>
          <a:noFill/>
        </p:spPr>
        <p:txBody>
          <a:bodyPr wrap="square" rtlCol="0">
            <a:spAutoFit/>
          </a:bodyPr>
          <a:lstStyle/>
          <a:p>
            <a:r>
              <a:rPr lang="en-US" sz="1000" dirty="0" err="1"/>
              <a:t>Herjavecz</a:t>
            </a:r>
            <a:r>
              <a:rPr lang="en-US" sz="1000" dirty="0"/>
              <a:t> I, N. G., </a:t>
            </a:r>
            <a:r>
              <a:rPr lang="en-US" sz="1000" dirty="0" err="1"/>
              <a:t>Gyurkovits</a:t>
            </a:r>
            <a:r>
              <a:rPr lang="en-US" sz="1000" dirty="0"/>
              <a:t> K, Magyar P, </a:t>
            </a:r>
            <a:r>
              <a:rPr lang="en-US" sz="1000" dirty="0" err="1"/>
              <a:t>Dobos</a:t>
            </a:r>
            <a:r>
              <a:rPr lang="en-US" sz="1000" dirty="0"/>
              <a:t> K, Nagy L, </a:t>
            </a:r>
            <a:r>
              <a:rPr lang="en-US" sz="1000" dirty="0" err="1"/>
              <a:t>Alemao</a:t>
            </a:r>
            <a:r>
              <a:rPr lang="en-US" sz="1000" dirty="0"/>
              <a:t> E, Ben-Joseph R. (</a:t>
            </a:r>
            <a:r>
              <a:rPr lang="en-US" sz="1000" dirty="0" smtClean="0"/>
              <a:t>2003). </a:t>
            </a:r>
            <a:r>
              <a:rPr lang="en-US" sz="1000" dirty="0"/>
              <a:t>"Cost, morbidity, and control of asthma in Hungary: The </a:t>
            </a:r>
            <a:r>
              <a:rPr lang="en-US" sz="1000" dirty="0" err="1"/>
              <a:t>Hunair</a:t>
            </a:r>
            <a:r>
              <a:rPr lang="en-US" sz="1000" dirty="0"/>
              <a:t> Study." </a:t>
            </a:r>
            <a:r>
              <a:rPr lang="pt-PT" sz="1000" u="sng" dirty="0"/>
              <a:t>J </a:t>
            </a:r>
            <a:r>
              <a:rPr lang="pt-PT" sz="1000" u="sng" dirty="0" err="1"/>
              <a:t>Asthma</a:t>
            </a:r>
            <a:r>
              <a:rPr lang="pt-PT" sz="1000" u="sng" dirty="0"/>
              <a:t>.</a:t>
            </a:r>
            <a:r>
              <a:rPr lang="pt-PT" sz="1000" dirty="0"/>
              <a:t> </a:t>
            </a:r>
            <a:r>
              <a:rPr lang="pt-PT" sz="1000" b="1" dirty="0"/>
              <a:t>40(6)</a:t>
            </a:r>
            <a:r>
              <a:rPr lang="pt-PT" sz="1000" dirty="0"/>
              <a:t>: 673-681.</a:t>
            </a:r>
          </a:p>
          <a:p>
            <a:endParaRPr lang="pt-PT" sz="1400" dirty="0"/>
          </a:p>
        </p:txBody>
      </p:sp>
      <p:graphicFrame>
        <p:nvGraphicFramePr>
          <p:cNvPr id="8" name="Gráfico 7"/>
          <p:cNvGraphicFramePr/>
          <p:nvPr/>
        </p:nvGraphicFramePr>
        <p:xfrm>
          <a:off x="714348" y="1643050"/>
          <a:ext cx="7625680" cy="4327843"/>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http://www.healthcentral.com/common/images/1/19375_6832_5.jpg"/>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357422" y="2542040"/>
            <a:ext cx="4625048" cy="3172976"/>
          </a:xfrm>
          <a:prstGeom prst="rect">
            <a:avLst/>
          </a:prstGeom>
          <a:noFill/>
        </p:spPr>
      </p:pic>
      <p:sp>
        <p:nvSpPr>
          <p:cNvPr id="2" name="Título 1"/>
          <p:cNvSpPr>
            <a:spLocks noGrp="1"/>
          </p:cNvSpPr>
          <p:nvPr>
            <p:ph type="title"/>
          </p:nvPr>
        </p:nvSpPr>
        <p:spPr>
          <a:xfrm>
            <a:off x="428596" y="0"/>
            <a:ext cx="8229600" cy="1143000"/>
          </a:xfrm>
        </p:spPr>
        <p:txBody>
          <a:bodyPr/>
          <a:lstStyle/>
          <a:p>
            <a:r>
              <a:rPr lang="pt-PT" b="1" dirty="0" err="1" smtClean="0"/>
              <a:t>Introduction</a:t>
            </a:r>
            <a:endParaRPr lang="pt-PT" b="1" dirty="0"/>
          </a:p>
        </p:txBody>
      </p:sp>
      <p:sp>
        <p:nvSpPr>
          <p:cNvPr id="3" name="Marcador de Posição de Conteúdo 2"/>
          <p:cNvSpPr>
            <a:spLocks noGrp="1"/>
          </p:cNvSpPr>
          <p:nvPr>
            <p:ph idx="1"/>
          </p:nvPr>
        </p:nvSpPr>
        <p:spPr>
          <a:xfrm>
            <a:off x="428596" y="1214422"/>
            <a:ext cx="8229600" cy="4525963"/>
          </a:xfrm>
        </p:spPr>
        <p:txBody>
          <a:bodyPr/>
          <a:lstStyle/>
          <a:p>
            <a:pPr marL="0" algn="just">
              <a:buNone/>
            </a:pPr>
            <a:r>
              <a:rPr lang="en-US" sz="2400" dirty="0"/>
              <a:t>Asthma is a chronic inflammatory disease of </a:t>
            </a:r>
            <a:r>
              <a:rPr lang="en-US" sz="2400" dirty="0" smtClean="0"/>
              <a:t>the airways </a:t>
            </a:r>
            <a:r>
              <a:rPr lang="en-US" sz="2400" dirty="0"/>
              <a:t>with intermittent symptoms </a:t>
            </a:r>
            <a:r>
              <a:rPr lang="en-US" sz="2400" dirty="0" smtClean="0"/>
              <a:t>of wheezing, </a:t>
            </a:r>
            <a:r>
              <a:rPr lang="pt-PT" sz="2400" dirty="0" err="1" smtClean="0"/>
              <a:t>cough</a:t>
            </a:r>
            <a:r>
              <a:rPr lang="pt-PT" sz="2400" dirty="0" smtClean="0"/>
              <a:t> </a:t>
            </a:r>
            <a:r>
              <a:rPr lang="pt-PT" sz="2400" dirty="0"/>
              <a:t>and </a:t>
            </a:r>
            <a:r>
              <a:rPr lang="pt-PT" sz="2400" dirty="0" err="1" smtClean="0"/>
              <a:t>breathlessness.</a:t>
            </a:r>
            <a:r>
              <a:rPr lang="pt-PT" sz="1800" baseline="30000" dirty="0" smtClean="0"/>
              <a:t>[1]</a:t>
            </a:r>
            <a:endParaRPr lang="pt-PT" sz="1800" baseline="30000" dirty="0"/>
          </a:p>
          <a:p>
            <a:endParaRPr lang="pt-PT" dirty="0"/>
          </a:p>
        </p:txBody>
      </p:sp>
      <p:sp>
        <p:nvSpPr>
          <p:cNvPr id="7" name="Rectângulo 6"/>
          <p:cNvSpPr/>
          <p:nvPr/>
        </p:nvSpPr>
        <p:spPr>
          <a:xfrm>
            <a:off x="2271862" y="5357826"/>
            <a:ext cx="413896" cy="338554"/>
          </a:xfrm>
          <a:prstGeom prst="rect">
            <a:avLst/>
          </a:prstGeom>
        </p:spPr>
        <p:txBody>
          <a:bodyPr wrap="none">
            <a:spAutoFit/>
          </a:bodyPr>
          <a:lstStyle/>
          <a:p>
            <a:r>
              <a:rPr lang="pt-PT" sz="1600" dirty="0"/>
              <a:t>[2]</a:t>
            </a:r>
          </a:p>
        </p:txBody>
      </p:sp>
      <p:sp>
        <p:nvSpPr>
          <p:cNvPr id="8" name="Rectângulo 7"/>
          <p:cNvSpPr/>
          <p:nvPr/>
        </p:nvSpPr>
        <p:spPr>
          <a:xfrm>
            <a:off x="0" y="6611779"/>
            <a:ext cx="4286280" cy="246221"/>
          </a:xfrm>
          <a:prstGeom prst="rect">
            <a:avLst/>
          </a:prstGeom>
        </p:spPr>
        <p:txBody>
          <a:bodyPr wrap="square">
            <a:spAutoFit/>
          </a:bodyPr>
          <a:lstStyle/>
          <a:p>
            <a:r>
              <a:rPr lang="pt-PT" sz="1000" dirty="0" smtClean="0"/>
              <a:t>[2] http://www.healthcentral.com/common/images/1/19375_6832_5.jpg</a:t>
            </a:r>
            <a:endParaRPr lang="pt-PT" sz="1000" dirty="0"/>
          </a:p>
        </p:txBody>
      </p:sp>
      <p:sp>
        <p:nvSpPr>
          <p:cNvPr id="9" name="Rectângulo 8"/>
          <p:cNvSpPr/>
          <p:nvPr/>
        </p:nvSpPr>
        <p:spPr>
          <a:xfrm>
            <a:off x="0" y="6215082"/>
            <a:ext cx="9144000" cy="400110"/>
          </a:xfrm>
          <a:prstGeom prst="rect">
            <a:avLst/>
          </a:prstGeom>
        </p:spPr>
        <p:txBody>
          <a:bodyPr wrap="square">
            <a:spAutoFit/>
          </a:bodyPr>
          <a:lstStyle/>
          <a:p>
            <a:pPr>
              <a:buNone/>
            </a:pPr>
            <a:r>
              <a:rPr lang="pt-PT" sz="1000" dirty="0" smtClean="0"/>
              <a:t>[1] </a:t>
            </a:r>
            <a:r>
              <a:rPr lang="pt-PT" sz="1000" dirty="0" err="1" smtClean="0"/>
              <a:t>Hammer</a:t>
            </a:r>
            <a:r>
              <a:rPr lang="pt-PT" sz="1000" dirty="0" smtClean="0"/>
              <a:t> SC, </a:t>
            </a:r>
            <a:r>
              <a:rPr lang="pt-PT" sz="1000" dirty="0" err="1" smtClean="0"/>
              <a:t>Robroeks</a:t>
            </a:r>
            <a:r>
              <a:rPr lang="pt-PT" sz="1000" dirty="0" smtClean="0"/>
              <a:t> CM, </a:t>
            </a:r>
            <a:r>
              <a:rPr lang="pt-PT" sz="1000" dirty="0" err="1" smtClean="0"/>
              <a:t>van</a:t>
            </a:r>
            <a:r>
              <a:rPr lang="pt-PT" sz="1000" dirty="0" smtClean="0"/>
              <a:t> </a:t>
            </a:r>
            <a:r>
              <a:rPr lang="pt-PT" sz="1000" dirty="0" err="1" smtClean="0"/>
              <a:t>Rij</a:t>
            </a:r>
            <a:r>
              <a:rPr lang="pt-PT" sz="1000" dirty="0" smtClean="0"/>
              <a:t> C, </a:t>
            </a:r>
            <a:r>
              <a:rPr lang="pt-PT" sz="1000" dirty="0" err="1" smtClean="0"/>
              <a:t>Heynens</a:t>
            </a:r>
            <a:r>
              <a:rPr lang="pt-PT" sz="1000" dirty="0" smtClean="0"/>
              <a:t> J, </a:t>
            </a:r>
            <a:r>
              <a:rPr lang="pt-PT" sz="1000" dirty="0" err="1" smtClean="0"/>
              <a:t>Droog</a:t>
            </a:r>
            <a:r>
              <a:rPr lang="pt-PT" sz="1000" dirty="0" smtClean="0"/>
              <a:t> R, </a:t>
            </a:r>
            <a:r>
              <a:rPr lang="pt-PT" sz="1000" dirty="0" err="1" smtClean="0"/>
              <a:t>Jöbsis</a:t>
            </a:r>
            <a:r>
              <a:rPr lang="pt-PT" sz="1000" dirty="0" smtClean="0"/>
              <a:t> Q, </a:t>
            </a:r>
            <a:r>
              <a:rPr lang="pt-PT" sz="1000" dirty="0" err="1" smtClean="0"/>
              <a:t>Hendriks</a:t>
            </a:r>
            <a:r>
              <a:rPr lang="pt-PT" sz="1000" dirty="0" smtClean="0"/>
              <a:t> HJ, </a:t>
            </a:r>
            <a:r>
              <a:rPr lang="pt-PT" sz="1000" dirty="0" err="1" smtClean="0"/>
              <a:t>Dompeling</a:t>
            </a:r>
            <a:r>
              <a:rPr lang="pt-PT" sz="1000" dirty="0" smtClean="0"/>
              <a:t> E. </a:t>
            </a:r>
            <a:r>
              <a:rPr lang="en-US" sz="1000" dirty="0" smtClean="0"/>
              <a:t>Actual asthma control in a </a:t>
            </a:r>
            <a:r>
              <a:rPr lang="en-US" sz="1000" dirty="0" err="1" smtClean="0"/>
              <a:t>paediatric</a:t>
            </a:r>
            <a:r>
              <a:rPr lang="en-US" sz="1000" dirty="0" smtClean="0"/>
              <a:t> outpatient clinic population: do patients perceive their actual level of control? </a:t>
            </a:r>
            <a:r>
              <a:rPr lang="pt-PT" sz="1000" dirty="0" err="1" smtClean="0"/>
              <a:t>Pediatr</a:t>
            </a:r>
            <a:r>
              <a:rPr lang="pt-PT" sz="1000" dirty="0" smtClean="0"/>
              <a:t> </a:t>
            </a:r>
            <a:r>
              <a:rPr lang="pt-PT" sz="1000" dirty="0" err="1" smtClean="0"/>
              <a:t>Allergy</a:t>
            </a:r>
            <a:r>
              <a:rPr lang="pt-PT" sz="1000" dirty="0" smtClean="0"/>
              <a:t> </a:t>
            </a:r>
            <a:r>
              <a:rPr lang="pt-PT" sz="1000" dirty="0" err="1" smtClean="0"/>
              <a:t>Immunol</a:t>
            </a:r>
            <a:r>
              <a:rPr lang="pt-PT" sz="1000" dirty="0" smtClean="0"/>
              <a:t>. 2008 Nov;19(7):626-33. </a:t>
            </a:r>
            <a:r>
              <a:rPr lang="pt-PT" sz="1000" dirty="0" err="1" smtClean="0"/>
              <a:t>Epub</a:t>
            </a:r>
            <a:r>
              <a:rPr lang="pt-PT" sz="1000" dirty="0" smtClean="0"/>
              <a:t> 2008 </a:t>
            </a:r>
            <a:r>
              <a:rPr lang="pt-PT" sz="1000" dirty="0" err="1" smtClean="0"/>
              <a:t>Jan</a:t>
            </a:r>
            <a:r>
              <a:rPr lang="pt-PT" sz="1000" dirty="0" smtClean="0"/>
              <a:t> 22.</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3" cstate="print"/>
          <a:srcRect/>
          <a:stretch>
            <a:fillRect/>
          </a:stretch>
        </p:blipFill>
        <p:spPr bwMode="auto">
          <a:xfrm>
            <a:off x="6357950" y="428604"/>
            <a:ext cx="2486044" cy="1651911"/>
          </a:xfrm>
          <a:prstGeom prst="rect">
            <a:avLst/>
          </a:prstGeom>
          <a:noFill/>
          <a:ln w="9525">
            <a:noFill/>
            <a:miter lim="800000"/>
            <a:headEnd/>
            <a:tailEnd/>
          </a:ln>
        </p:spPr>
      </p:pic>
      <p:sp>
        <p:nvSpPr>
          <p:cNvPr id="2" name="Título 1"/>
          <p:cNvSpPr>
            <a:spLocks noGrp="1"/>
          </p:cNvSpPr>
          <p:nvPr>
            <p:ph type="title"/>
          </p:nvPr>
        </p:nvSpPr>
        <p:spPr/>
        <p:txBody>
          <a:bodyPr/>
          <a:lstStyle/>
          <a:p>
            <a:r>
              <a:rPr lang="pt-PT" b="1" dirty="0" err="1" smtClean="0"/>
              <a:t>Conclusions</a:t>
            </a:r>
            <a:endParaRPr lang="pt-PT" b="1" dirty="0"/>
          </a:p>
        </p:txBody>
      </p:sp>
      <p:sp>
        <p:nvSpPr>
          <p:cNvPr id="3" name="Marcador de Posição de Conteúdo 2"/>
          <p:cNvSpPr>
            <a:spLocks noGrp="1"/>
          </p:cNvSpPr>
          <p:nvPr>
            <p:ph idx="1"/>
          </p:nvPr>
        </p:nvSpPr>
        <p:spPr>
          <a:xfrm>
            <a:off x="457200" y="1600201"/>
            <a:ext cx="8229600" cy="4114816"/>
          </a:xfrm>
        </p:spPr>
        <p:txBody>
          <a:bodyPr>
            <a:normAutofit/>
          </a:bodyPr>
          <a:lstStyle/>
          <a:p>
            <a:pPr>
              <a:lnSpc>
                <a:spcPct val="150000"/>
              </a:lnSpc>
            </a:pPr>
            <a:endParaRPr lang="en-US" sz="1800" dirty="0" smtClean="0"/>
          </a:p>
          <a:p>
            <a:pPr>
              <a:lnSpc>
                <a:spcPct val="150000"/>
              </a:lnSpc>
            </a:pPr>
            <a:endParaRPr lang="en-US" sz="1800" dirty="0" smtClean="0"/>
          </a:p>
          <a:p>
            <a:pPr>
              <a:lnSpc>
                <a:spcPct val="150000"/>
              </a:lnSpc>
            </a:pPr>
            <a:r>
              <a:rPr lang="en-US" sz="1800" dirty="0" smtClean="0"/>
              <a:t>There is a difficulty in generalizing asthma proportion in European children, since the data collected are very few and different for each country found.</a:t>
            </a:r>
          </a:p>
          <a:p>
            <a:pPr>
              <a:lnSpc>
                <a:spcPct val="150000"/>
              </a:lnSpc>
            </a:pPr>
            <a:r>
              <a:rPr lang="en-US" sz="1800" dirty="0" smtClean="0"/>
              <a:t>Asthma control can, at least, in one of the studies found,</a:t>
            </a:r>
            <a:r>
              <a:rPr lang="pt-PT" sz="1800" baseline="30000" dirty="0" smtClean="0"/>
              <a:t>[17] </a:t>
            </a:r>
            <a:r>
              <a:rPr lang="en-US" sz="1800" dirty="0" smtClean="0"/>
              <a:t> vary according with the age stratum, namely in Germany and Switzerland.</a:t>
            </a:r>
          </a:p>
          <a:p>
            <a:pPr>
              <a:lnSpc>
                <a:spcPct val="150000"/>
              </a:lnSpc>
            </a:pPr>
            <a:r>
              <a:rPr lang="en-US" sz="1800" dirty="0" smtClean="0"/>
              <a:t>Ergo, it might be interesting to widen the spectrum of studies in this area, given the low number of relevant results.</a:t>
            </a:r>
          </a:p>
        </p:txBody>
      </p:sp>
      <p:sp>
        <p:nvSpPr>
          <p:cNvPr id="6" name="Rectângulo 5"/>
          <p:cNvSpPr/>
          <p:nvPr/>
        </p:nvSpPr>
        <p:spPr>
          <a:xfrm flipH="1">
            <a:off x="7858148" y="1785926"/>
            <a:ext cx="1143008" cy="338554"/>
          </a:xfrm>
          <a:prstGeom prst="rect">
            <a:avLst/>
          </a:prstGeom>
        </p:spPr>
        <p:txBody>
          <a:bodyPr wrap="square">
            <a:spAutoFit/>
          </a:bodyPr>
          <a:lstStyle/>
          <a:p>
            <a:r>
              <a:rPr lang="pt-PT" sz="1600" dirty="0" smtClean="0">
                <a:cs typeface="Times New Roman" pitchFamily="18" charset="0"/>
              </a:rPr>
              <a:t>[16]</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6357950" y="428604"/>
            <a:ext cx="2486044" cy="1651911"/>
          </a:xfrm>
          <a:prstGeom prst="rect">
            <a:avLst/>
          </a:prstGeom>
          <a:noFill/>
          <a:ln w="9525">
            <a:noFill/>
            <a:miter lim="800000"/>
            <a:headEnd/>
            <a:tailEnd/>
          </a:ln>
        </p:spPr>
      </p:pic>
      <p:sp>
        <p:nvSpPr>
          <p:cNvPr id="2" name="Título 1"/>
          <p:cNvSpPr>
            <a:spLocks noGrp="1"/>
          </p:cNvSpPr>
          <p:nvPr>
            <p:ph type="title"/>
          </p:nvPr>
        </p:nvSpPr>
        <p:spPr/>
        <p:txBody>
          <a:bodyPr/>
          <a:lstStyle/>
          <a:p>
            <a:r>
              <a:rPr lang="pt-PT" b="1" dirty="0" err="1" smtClean="0"/>
              <a:t>Conclusions</a:t>
            </a:r>
            <a:endParaRPr lang="pt-PT" b="1" dirty="0"/>
          </a:p>
        </p:txBody>
      </p:sp>
      <p:sp>
        <p:nvSpPr>
          <p:cNvPr id="3" name="Marcador de Posição de Conteúdo 2"/>
          <p:cNvSpPr>
            <a:spLocks noGrp="1"/>
          </p:cNvSpPr>
          <p:nvPr>
            <p:ph idx="1"/>
          </p:nvPr>
        </p:nvSpPr>
        <p:spPr>
          <a:xfrm>
            <a:off x="457200" y="1928802"/>
            <a:ext cx="8229600" cy="3114683"/>
          </a:xfrm>
        </p:spPr>
        <p:txBody>
          <a:bodyPr/>
          <a:lstStyle/>
          <a:p>
            <a:pPr>
              <a:lnSpc>
                <a:spcPct val="150000"/>
              </a:lnSpc>
              <a:buNone/>
            </a:pPr>
            <a:endParaRPr lang="en-US" sz="2200" dirty="0" smtClean="0"/>
          </a:p>
          <a:p>
            <a:pPr>
              <a:lnSpc>
                <a:spcPct val="150000"/>
              </a:lnSpc>
            </a:pPr>
            <a:r>
              <a:rPr lang="en-US" sz="1800" dirty="0" smtClean="0"/>
              <a:t>Anyway, some explanations for poorly controlled asthma may be:</a:t>
            </a:r>
            <a:br>
              <a:rPr lang="en-US" sz="1800" dirty="0" smtClean="0"/>
            </a:br>
            <a:r>
              <a:rPr lang="en-US" sz="1800" dirty="0" smtClean="0"/>
              <a:t>      - inadequate parents’ perception of asthma control </a:t>
            </a:r>
            <a:r>
              <a:rPr lang="pt-PT" sz="1400" baseline="30000" dirty="0" smtClean="0"/>
              <a:t>[17] </a:t>
            </a:r>
            <a:r>
              <a:rPr lang="en-US" sz="1800" dirty="0" smtClean="0"/>
              <a:t/>
            </a:r>
            <a:br>
              <a:rPr lang="en-US" sz="1800" dirty="0" smtClean="0"/>
            </a:br>
            <a:r>
              <a:rPr lang="en-US" sz="1800" dirty="0" smtClean="0"/>
              <a:t>      - the dynamic process of asthma </a:t>
            </a:r>
            <a:r>
              <a:rPr lang="pt-PT" sz="1400" baseline="30000" dirty="0" smtClean="0"/>
              <a:t>[18] </a:t>
            </a:r>
            <a:r>
              <a:rPr lang="en-US" sz="1800" dirty="0" smtClean="0"/>
              <a:t/>
            </a:r>
            <a:br>
              <a:rPr lang="en-US" sz="1800" dirty="0" smtClean="0"/>
            </a:br>
            <a:r>
              <a:rPr lang="en-US" sz="1800" dirty="0" smtClean="0"/>
              <a:t>      - too little step-up of asthma treatment by the </a:t>
            </a:r>
            <a:r>
              <a:rPr lang="en-US" sz="1800" dirty="0" err="1" smtClean="0"/>
              <a:t>paediatrician</a:t>
            </a:r>
            <a:r>
              <a:rPr lang="pt-PT" sz="1800" baseline="30000" dirty="0" smtClean="0"/>
              <a:t> </a:t>
            </a:r>
            <a:r>
              <a:rPr lang="pt-PT" sz="1400" baseline="30000" dirty="0" smtClean="0"/>
              <a:t>[18] </a:t>
            </a:r>
            <a:r>
              <a:rPr lang="en-US" sz="1400" dirty="0" smtClean="0"/>
              <a:t/>
            </a:r>
            <a:br>
              <a:rPr lang="en-US" sz="1400" dirty="0" smtClean="0"/>
            </a:br>
            <a:r>
              <a:rPr lang="en-US" sz="1800" dirty="0" smtClean="0"/>
              <a:t>      - too little instruction on a proper inhaler technique </a:t>
            </a:r>
            <a:r>
              <a:rPr lang="pt-PT" sz="1400" baseline="30000" dirty="0" smtClean="0"/>
              <a:t>[18] </a:t>
            </a:r>
            <a:endParaRPr lang="en-US" sz="1400" dirty="0" smtClean="0"/>
          </a:p>
          <a:p>
            <a:pPr>
              <a:lnSpc>
                <a:spcPct val="150000"/>
              </a:lnSpc>
            </a:pPr>
            <a:endParaRPr lang="pt-PT" dirty="0"/>
          </a:p>
        </p:txBody>
      </p:sp>
      <p:sp>
        <p:nvSpPr>
          <p:cNvPr id="5" name="CaixaDeTexto 4"/>
          <p:cNvSpPr txBox="1"/>
          <p:nvPr/>
        </p:nvSpPr>
        <p:spPr>
          <a:xfrm>
            <a:off x="571472" y="5853374"/>
            <a:ext cx="7786742" cy="861774"/>
          </a:xfrm>
          <a:prstGeom prst="rect">
            <a:avLst/>
          </a:prstGeom>
          <a:noFill/>
        </p:spPr>
        <p:txBody>
          <a:bodyPr wrap="square" rtlCol="0">
            <a:spAutoFit/>
          </a:bodyPr>
          <a:lstStyle/>
          <a:p>
            <a:r>
              <a:rPr lang="pt-PT" sz="1000" dirty="0" smtClean="0"/>
              <a:t>[16]  http://ted.coe.wayne.edu/sse/wq/Wichers/ImageFiles/conclusion.gif</a:t>
            </a:r>
          </a:p>
          <a:p>
            <a:endParaRPr lang="pt-PT" sz="500" dirty="0" smtClean="0"/>
          </a:p>
          <a:p>
            <a:r>
              <a:rPr lang="en-US" sz="1000" dirty="0" smtClean="0"/>
              <a:t>[17]  </a:t>
            </a:r>
            <a:r>
              <a:rPr lang="en-US" sz="1000" dirty="0" err="1" smtClean="0"/>
              <a:t>Kuehni</a:t>
            </a:r>
            <a:r>
              <a:rPr lang="en-US" sz="1000" dirty="0" smtClean="0"/>
              <a:t> CE, F. U. (2002). "Age-related differences in perceived asthma control in childhood: guidelines and reality</a:t>
            </a:r>
            <a:r>
              <a:rPr lang="fr-FR" sz="1000" dirty="0" smtClean="0"/>
              <a:t>." </a:t>
            </a:r>
            <a:r>
              <a:rPr lang="fr-FR" sz="1000" u="sng" dirty="0" err="1" smtClean="0"/>
              <a:t>Eur</a:t>
            </a:r>
            <a:r>
              <a:rPr lang="fr-FR" sz="1000" u="sng" dirty="0" smtClean="0"/>
              <a:t> </a:t>
            </a:r>
            <a:r>
              <a:rPr lang="fr-FR" sz="1000" u="sng" dirty="0" err="1" smtClean="0"/>
              <a:t>Respir</a:t>
            </a:r>
            <a:r>
              <a:rPr lang="fr-FR" sz="1000" u="sng" dirty="0" smtClean="0"/>
              <a:t> J </a:t>
            </a:r>
            <a:r>
              <a:rPr lang="fr-FR" sz="1000" dirty="0" smtClean="0"/>
              <a:t>20(4): 880-889.</a:t>
            </a:r>
            <a:endParaRPr lang="pt-PT" sz="1000" dirty="0" smtClean="0"/>
          </a:p>
          <a:p>
            <a:pPr algn="just"/>
            <a:endParaRPr lang="en-US" sz="500" dirty="0" smtClean="0"/>
          </a:p>
          <a:p>
            <a:pPr algn="just"/>
            <a:r>
              <a:rPr lang="en-US" sz="1000" dirty="0" smtClean="0"/>
              <a:t>[18] </a:t>
            </a:r>
            <a:r>
              <a:rPr lang="pt-PT" sz="1000" dirty="0" err="1" smtClean="0"/>
              <a:t>Hammer</a:t>
            </a:r>
            <a:r>
              <a:rPr lang="pt-PT" sz="1000" dirty="0" smtClean="0"/>
              <a:t> SC, </a:t>
            </a:r>
            <a:r>
              <a:rPr lang="pt-PT" sz="1000" dirty="0" err="1" smtClean="0"/>
              <a:t>Robroeks</a:t>
            </a:r>
            <a:r>
              <a:rPr lang="pt-PT" sz="1000" dirty="0" smtClean="0"/>
              <a:t> CMHHT, </a:t>
            </a:r>
            <a:r>
              <a:rPr lang="pt-PT" sz="1000" dirty="0" err="1" smtClean="0"/>
              <a:t>van</a:t>
            </a:r>
            <a:r>
              <a:rPr lang="pt-PT" sz="1000" dirty="0" smtClean="0"/>
              <a:t> </a:t>
            </a:r>
            <a:r>
              <a:rPr lang="pt-PT" sz="1000" dirty="0" err="1" smtClean="0"/>
              <a:t>Rij</a:t>
            </a:r>
            <a:r>
              <a:rPr lang="pt-PT" sz="1000" dirty="0" smtClean="0"/>
              <a:t> C, </a:t>
            </a:r>
            <a:r>
              <a:rPr lang="pt-PT" sz="1000" dirty="0" err="1" smtClean="0"/>
              <a:t>Heynens</a:t>
            </a:r>
            <a:r>
              <a:rPr lang="pt-PT" sz="1000" dirty="0" smtClean="0"/>
              <a:t> J, </a:t>
            </a:r>
            <a:r>
              <a:rPr lang="pt-PT" sz="1000" dirty="0" err="1" smtClean="0"/>
              <a:t>Droog</a:t>
            </a:r>
            <a:r>
              <a:rPr lang="pt-PT" sz="1000" dirty="0" smtClean="0"/>
              <a:t> R, </a:t>
            </a:r>
            <a:r>
              <a:rPr lang="pt-PT" sz="1000" dirty="0" err="1" smtClean="0"/>
              <a:t>Jo¨</a:t>
            </a:r>
            <a:r>
              <a:rPr lang="pt-PT" sz="1000" dirty="0" smtClean="0"/>
              <a:t> </a:t>
            </a:r>
            <a:r>
              <a:rPr lang="pt-PT" sz="1000" dirty="0" err="1" smtClean="0"/>
              <a:t>bsis</a:t>
            </a:r>
            <a:r>
              <a:rPr lang="pt-PT" sz="1000" dirty="0" smtClean="0"/>
              <a:t> Q, </a:t>
            </a:r>
            <a:r>
              <a:rPr lang="pt-PT" sz="1000" dirty="0" err="1" smtClean="0"/>
              <a:t>Hendriks</a:t>
            </a:r>
            <a:r>
              <a:rPr lang="pt-PT" sz="1000" dirty="0" smtClean="0"/>
              <a:t> JHE, </a:t>
            </a:r>
            <a:r>
              <a:rPr lang="pt-PT" sz="1000" dirty="0" err="1" smtClean="0"/>
              <a:t>Dompeling</a:t>
            </a:r>
            <a:r>
              <a:rPr lang="pt-PT" sz="1000" dirty="0" smtClean="0"/>
              <a:t> E. </a:t>
            </a:r>
            <a:r>
              <a:rPr lang="en-US" sz="1000" dirty="0" smtClean="0"/>
              <a:t>(2008). “</a:t>
            </a:r>
            <a:r>
              <a:rPr lang="pt-PT" sz="1000" dirty="0" smtClean="0"/>
              <a:t>Actual </a:t>
            </a:r>
            <a:r>
              <a:rPr lang="pt-PT" sz="1000" dirty="0" err="1" smtClean="0"/>
              <a:t>asthma</a:t>
            </a:r>
            <a:r>
              <a:rPr lang="pt-PT" sz="1000" dirty="0" smtClean="0"/>
              <a:t> </a:t>
            </a:r>
            <a:r>
              <a:rPr lang="pt-PT" sz="1000" dirty="0" err="1" smtClean="0"/>
              <a:t>control</a:t>
            </a:r>
            <a:r>
              <a:rPr lang="pt-PT" sz="1000" dirty="0" smtClean="0"/>
              <a:t> </a:t>
            </a:r>
            <a:r>
              <a:rPr lang="pt-PT" sz="1000" dirty="0" err="1" smtClean="0"/>
              <a:t>in</a:t>
            </a:r>
            <a:r>
              <a:rPr lang="pt-PT" sz="1000" dirty="0" smtClean="0"/>
              <a:t> a </a:t>
            </a:r>
            <a:r>
              <a:rPr lang="pt-PT" sz="1000" dirty="0" err="1" smtClean="0"/>
              <a:t>paediatric</a:t>
            </a:r>
            <a:r>
              <a:rPr lang="pt-PT" sz="1000" dirty="0" smtClean="0"/>
              <a:t> </a:t>
            </a:r>
            <a:r>
              <a:rPr lang="fr-FR" sz="1000" dirty="0" err="1" smtClean="0"/>
              <a:t>outpatient</a:t>
            </a:r>
            <a:r>
              <a:rPr lang="fr-FR" sz="1000" dirty="0" smtClean="0"/>
              <a:t> </a:t>
            </a:r>
            <a:r>
              <a:rPr lang="fr-FR" sz="1000" dirty="0" err="1" smtClean="0"/>
              <a:t>clinic</a:t>
            </a:r>
            <a:r>
              <a:rPr lang="fr-FR" sz="1000" dirty="0" smtClean="0"/>
              <a:t> population: Do patients </a:t>
            </a:r>
            <a:r>
              <a:rPr lang="en-US" sz="1000" dirty="0" smtClean="0"/>
              <a:t>perceive their actual level of control?</a:t>
            </a:r>
            <a:r>
              <a:rPr lang="fr-FR" sz="1000" dirty="0" smtClean="0"/>
              <a:t>" </a:t>
            </a:r>
            <a:r>
              <a:rPr lang="it-IT" sz="1000" dirty="0" smtClean="0"/>
              <a:t>Pediatr Allergy Immunol 19: 626–633.</a:t>
            </a:r>
            <a:endParaRPr lang="pt-PT" sz="1000" dirty="0"/>
          </a:p>
        </p:txBody>
      </p:sp>
      <p:sp>
        <p:nvSpPr>
          <p:cNvPr id="8" name="Rectângulo 7"/>
          <p:cNvSpPr/>
          <p:nvPr/>
        </p:nvSpPr>
        <p:spPr>
          <a:xfrm flipH="1">
            <a:off x="7858148" y="1785926"/>
            <a:ext cx="1143008" cy="338554"/>
          </a:xfrm>
          <a:prstGeom prst="rect">
            <a:avLst/>
          </a:prstGeom>
        </p:spPr>
        <p:txBody>
          <a:bodyPr wrap="square">
            <a:spAutoFit/>
          </a:bodyPr>
          <a:lstStyle/>
          <a:p>
            <a:r>
              <a:rPr lang="pt-PT" sz="1600" dirty="0" smtClean="0">
                <a:cs typeface="Times New Roman" pitchFamily="18" charset="0"/>
              </a:rPr>
              <a:t>[16]</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857224" y="214290"/>
            <a:ext cx="7500990" cy="769441"/>
          </a:xfrm>
          <a:prstGeom prst="rect">
            <a:avLst/>
          </a:prstGeom>
          <a:noFill/>
        </p:spPr>
        <p:txBody>
          <a:bodyPr wrap="square" rtlCol="0">
            <a:spAutoFit/>
          </a:bodyPr>
          <a:lstStyle/>
          <a:p>
            <a:pPr algn="ctr"/>
            <a:r>
              <a:rPr lang="pt-PT" sz="4400" b="1" dirty="0" err="1" smtClean="0"/>
              <a:t>Introduction</a:t>
            </a:r>
            <a:endParaRPr lang="pt-PT" sz="4400" b="1" dirty="0"/>
          </a:p>
        </p:txBody>
      </p:sp>
      <p:sp>
        <p:nvSpPr>
          <p:cNvPr id="2049" name="Rectangle 1"/>
          <p:cNvSpPr>
            <a:spLocks noChangeArrowheads="1"/>
          </p:cNvSpPr>
          <p:nvPr/>
        </p:nvSpPr>
        <p:spPr bwMode="auto">
          <a:xfrm>
            <a:off x="285720" y="1785926"/>
            <a:ext cx="8215370" cy="43858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450850" algn="just" eaLnBrk="0" fontAlgn="base" hangingPunct="0">
              <a:lnSpc>
                <a:spcPct val="150000"/>
              </a:lnSpc>
              <a:spcBef>
                <a:spcPct val="0"/>
              </a:spcBef>
              <a:spcAft>
                <a:spcPct val="0"/>
              </a:spcAft>
            </a:pPr>
            <a:r>
              <a:rPr lang="en-US" sz="2200" dirty="0" smtClean="0">
                <a:latin typeface="Calibri" pitchFamily="34" charset="0"/>
                <a:ea typeface="Calibri" pitchFamily="34" charset="0"/>
                <a:cs typeface="Times New Roman" pitchFamily="18" charset="0"/>
              </a:rPr>
              <a:t>Asthma guidelines exist in order to reduce the global burden of asthma. Although asthma guidelines may not be perfect, they appear to be the best vehicle available to assist primary care physicians and patients to receive the best possible care of asthma.</a:t>
            </a:r>
            <a:r>
              <a:rPr lang="en-US" sz="2200" baseline="30000" dirty="0" smtClean="0">
                <a:latin typeface="Calibri" pitchFamily="34" charset="0"/>
                <a:ea typeface="Calibri" pitchFamily="34" charset="0"/>
                <a:cs typeface="Times New Roman" pitchFamily="18" charset="0"/>
              </a:rPr>
              <a:t>[4]</a:t>
            </a:r>
          </a:p>
          <a:p>
            <a:pPr lvl="0" algn="just" eaLnBrk="0" fontAlgn="base" hangingPunct="0">
              <a:lnSpc>
                <a:spcPct val="150000"/>
              </a:lnSpc>
              <a:spcBef>
                <a:spcPct val="0"/>
              </a:spcBef>
              <a:spcAft>
                <a:spcPct val="0"/>
              </a:spcAft>
            </a:pPr>
            <a:endParaRPr lang="pt-PT" sz="1000" dirty="0" smtClean="0">
              <a:latin typeface="Arial" pitchFamily="34" charset="0"/>
              <a:cs typeface="Arial" pitchFamily="34" charset="0"/>
            </a:endParaRPr>
          </a:p>
          <a:p>
            <a:pPr lvl="0" indent="450850" algn="just" eaLnBrk="0" fontAlgn="base" hangingPunct="0">
              <a:lnSpc>
                <a:spcPct val="150000"/>
              </a:lnSpc>
              <a:spcBef>
                <a:spcPct val="0"/>
              </a:spcBef>
              <a:spcAft>
                <a:spcPct val="0"/>
              </a:spcAft>
            </a:pPr>
            <a:r>
              <a:rPr lang="en-US" sz="2200" dirty="0" smtClean="0">
                <a:latin typeface="Calibri" pitchFamily="34" charset="0"/>
                <a:ea typeface="Calibri" pitchFamily="34" charset="0"/>
                <a:cs typeface="Times New Roman" pitchFamily="18" charset="0"/>
              </a:rPr>
              <a:t>GINA (the Global Initiative for Asthma) has excellent guidelines for the prevention and management of asthma, intended for physicians and nurses. These guidelines are concerned with the treatment </a:t>
            </a:r>
            <a:r>
              <a:rPr kumimoji="0" lang="en-US" sz="2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of asthma, and how to prevent attacks, as far as possible.</a:t>
            </a:r>
            <a:r>
              <a:rPr kumimoji="0" lang="en-US" sz="2200" b="0" i="0" u="none" strike="noStrike" cap="none" normalizeH="0" baseline="30000" dirty="0" smtClean="0">
                <a:ln>
                  <a:noFill/>
                </a:ln>
                <a:solidFill>
                  <a:schemeClr val="tx1"/>
                </a:solidFill>
                <a:effectLst/>
                <a:latin typeface="Calibri" pitchFamily="34" charset="0"/>
                <a:ea typeface="Calibri" pitchFamily="34" charset="0"/>
                <a:cs typeface="Times New Roman" pitchFamily="18" charset="0"/>
              </a:rPr>
              <a:t>[5]</a:t>
            </a:r>
            <a:endParaRPr kumimoji="0" lang="en-US" sz="2200" b="0" i="0" u="none" strike="noStrike" cap="none" normalizeH="0" baseline="30000" dirty="0" smtClean="0">
              <a:ln>
                <a:noFill/>
              </a:ln>
              <a:solidFill>
                <a:schemeClr val="tx1"/>
              </a:solidFill>
              <a:effectLst/>
              <a:latin typeface="Arial" pitchFamily="34" charset="0"/>
              <a:cs typeface="Arial" pitchFamily="34" charset="0"/>
            </a:endParaRPr>
          </a:p>
        </p:txBody>
      </p:sp>
      <p:sp>
        <p:nvSpPr>
          <p:cNvPr id="5" name="CaixaDeTexto 4"/>
          <p:cNvSpPr txBox="1"/>
          <p:nvPr/>
        </p:nvSpPr>
        <p:spPr>
          <a:xfrm>
            <a:off x="357158" y="6386476"/>
            <a:ext cx="8358246" cy="400110"/>
          </a:xfrm>
          <a:prstGeom prst="rect">
            <a:avLst/>
          </a:prstGeom>
          <a:noFill/>
        </p:spPr>
        <p:txBody>
          <a:bodyPr wrap="square" rtlCol="0">
            <a:spAutoFit/>
          </a:bodyPr>
          <a:lstStyle/>
          <a:p>
            <a:r>
              <a:rPr lang="pt-PT" sz="1000" dirty="0" smtClean="0"/>
              <a:t>[4] </a:t>
            </a:r>
            <a:r>
              <a:rPr lang="pt-PT" sz="1000" dirty="0" err="1" smtClean="0"/>
              <a:t>Bousquet</a:t>
            </a:r>
            <a:r>
              <a:rPr lang="pt-PT" sz="1000" dirty="0" smtClean="0"/>
              <a:t>, J. </a:t>
            </a:r>
            <a:r>
              <a:rPr lang="pt-PT" sz="1000" dirty="0" err="1" smtClean="0"/>
              <a:t>et</a:t>
            </a:r>
            <a:r>
              <a:rPr lang="pt-PT" sz="1000" dirty="0" smtClean="0"/>
              <a:t> </a:t>
            </a:r>
            <a:r>
              <a:rPr lang="pt-PT" sz="1000" dirty="0" err="1" smtClean="0"/>
              <a:t>all</a:t>
            </a:r>
            <a:r>
              <a:rPr lang="pt-PT" sz="1000" dirty="0" smtClean="0"/>
              <a:t>, </a:t>
            </a:r>
            <a:r>
              <a:rPr lang="en-US" sz="1000" dirty="0" smtClean="0"/>
              <a:t>GINA guidelines on asthma and beyond. Allergy 2007; 62(2):102-12</a:t>
            </a:r>
          </a:p>
          <a:p>
            <a:r>
              <a:rPr lang="en-US" sz="1000" dirty="0" smtClean="0"/>
              <a:t>[5] http://www.healthandage.com/asthma-guidelines-from-gina </a:t>
            </a:r>
            <a:endParaRPr lang="pt-PT" sz="1000" dirty="0" smtClean="0"/>
          </a:p>
        </p:txBody>
      </p:sp>
      <p:sp>
        <p:nvSpPr>
          <p:cNvPr id="6" name="Rectângulo 5"/>
          <p:cNvSpPr/>
          <p:nvPr/>
        </p:nvSpPr>
        <p:spPr>
          <a:xfrm>
            <a:off x="357158" y="6215082"/>
            <a:ext cx="4572000" cy="261610"/>
          </a:xfrm>
          <a:prstGeom prst="rect">
            <a:avLst/>
          </a:prstGeom>
        </p:spPr>
        <p:txBody>
          <a:bodyPr>
            <a:spAutoFit/>
          </a:bodyPr>
          <a:lstStyle/>
          <a:p>
            <a:r>
              <a:rPr lang="pt-PT" sz="1100" dirty="0" smtClean="0"/>
              <a:t>[3]  http://medwebstudents2.files.wordpress.com/2007/11/</a:t>
            </a:r>
            <a:r>
              <a:rPr lang="pt-PT" sz="1100" dirty="0" err="1" smtClean="0"/>
              <a:t>portada-gina.jpg</a:t>
            </a:r>
            <a:endParaRPr lang="pt-PT" sz="1100" dirty="0"/>
          </a:p>
        </p:txBody>
      </p:sp>
      <p:pic>
        <p:nvPicPr>
          <p:cNvPr id="43010" name="Picture 2" descr="http://medwebstudents2.files.wordpress.com/2007/11/portada-gina.jpg"/>
          <p:cNvPicPr>
            <a:picLocks noChangeAspect="1" noChangeArrowheads="1"/>
          </p:cNvPicPr>
          <p:nvPr/>
        </p:nvPicPr>
        <p:blipFill>
          <a:blip r:embed="rId3" cstate="print"/>
          <a:srcRect/>
          <a:stretch>
            <a:fillRect/>
          </a:stretch>
        </p:blipFill>
        <p:spPr bwMode="auto">
          <a:xfrm>
            <a:off x="7358082" y="214290"/>
            <a:ext cx="1563116" cy="1428760"/>
          </a:xfrm>
          <a:prstGeom prst="rect">
            <a:avLst/>
          </a:prstGeom>
          <a:noFill/>
        </p:spPr>
      </p:pic>
      <p:sp>
        <p:nvSpPr>
          <p:cNvPr id="8" name="Rectângulo 7"/>
          <p:cNvSpPr/>
          <p:nvPr/>
        </p:nvSpPr>
        <p:spPr>
          <a:xfrm>
            <a:off x="8572528" y="1357298"/>
            <a:ext cx="413896" cy="338554"/>
          </a:xfrm>
          <a:prstGeom prst="rect">
            <a:avLst/>
          </a:prstGeom>
        </p:spPr>
        <p:txBody>
          <a:bodyPr wrap="none">
            <a:spAutoFit/>
          </a:bodyPr>
          <a:lstStyle/>
          <a:p>
            <a:r>
              <a:rPr lang="pt-PT" sz="1600" dirty="0" smtClean="0">
                <a:solidFill>
                  <a:schemeClr val="bg1"/>
                </a:solidFill>
              </a:rPr>
              <a:t>[3]</a:t>
            </a:r>
            <a:endParaRPr lang="pt-PT" sz="1600" dirty="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642910" y="214290"/>
            <a:ext cx="7929618" cy="769441"/>
          </a:xfrm>
          <a:prstGeom prst="rect">
            <a:avLst/>
          </a:prstGeom>
          <a:noFill/>
        </p:spPr>
        <p:txBody>
          <a:bodyPr wrap="square" rtlCol="0">
            <a:spAutoFit/>
          </a:bodyPr>
          <a:lstStyle/>
          <a:p>
            <a:pPr algn="ctr"/>
            <a:r>
              <a:rPr lang="pt-PT" sz="4400" b="1" dirty="0" err="1" smtClean="0"/>
              <a:t>Introduction</a:t>
            </a:r>
            <a:endParaRPr lang="pt-PT" sz="4400" b="1" dirty="0"/>
          </a:p>
        </p:txBody>
      </p:sp>
      <p:sp>
        <p:nvSpPr>
          <p:cNvPr id="3" name="CaixaDeTexto 2"/>
          <p:cNvSpPr txBox="1"/>
          <p:nvPr/>
        </p:nvSpPr>
        <p:spPr>
          <a:xfrm>
            <a:off x="285720" y="1285860"/>
            <a:ext cx="8572560" cy="3737946"/>
          </a:xfrm>
          <a:prstGeom prst="rect">
            <a:avLst/>
          </a:prstGeom>
          <a:noFill/>
        </p:spPr>
        <p:txBody>
          <a:bodyPr wrap="square" rtlCol="0">
            <a:spAutoFit/>
          </a:bodyPr>
          <a:lstStyle/>
          <a:p>
            <a:pPr>
              <a:lnSpc>
                <a:spcPct val="150000"/>
              </a:lnSpc>
            </a:pPr>
            <a:r>
              <a:rPr lang="en-US" sz="2000" b="1" dirty="0" smtClean="0"/>
              <a:t>Asthma control </a:t>
            </a:r>
            <a:r>
              <a:rPr lang="en-US" sz="2000" dirty="0" smtClean="0"/>
              <a:t>is defined by certain criteria, including:</a:t>
            </a:r>
          </a:p>
          <a:p>
            <a:pPr>
              <a:lnSpc>
                <a:spcPct val="150000"/>
              </a:lnSpc>
            </a:pPr>
            <a:endParaRPr lang="en-US" sz="2000" dirty="0" smtClean="0"/>
          </a:p>
          <a:p>
            <a:pPr>
              <a:lnSpc>
                <a:spcPct val="150000"/>
              </a:lnSpc>
              <a:buFont typeface="Arial" pitchFamily="34" charset="0"/>
              <a:buChar char="•"/>
            </a:pPr>
            <a:r>
              <a:rPr lang="en-US" sz="2000" dirty="0" smtClean="0"/>
              <a:t> presence of daytime symptoms twice or less a week;</a:t>
            </a:r>
          </a:p>
          <a:p>
            <a:pPr>
              <a:lnSpc>
                <a:spcPct val="150000"/>
              </a:lnSpc>
              <a:buFont typeface="Arial" pitchFamily="34" charset="0"/>
              <a:buChar char="•"/>
            </a:pPr>
            <a:r>
              <a:rPr lang="en-US" sz="2000" dirty="0" smtClean="0"/>
              <a:t> no asthma symptoms  or awakening at night;</a:t>
            </a:r>
          </a:p>
          <a:p>
            <a:pPr>
              <a:lnSpc>
                <a:spcPct val="150000"/>
              </a:lnSpc>
              <a:buFont typeface="Arial" pitchFamily="34" charset="0"/>
              <a:buChar char="•"/>
            </a:pPr>
            <a:r>
              <a:rPr lang="en-US" sz="2000" dirty="0" smtClean="0"/>
              <a:t> minimal use of rescue bronchodilators is less than 4 puffs per week for rescue;</a:t>
            </a:r>
          </a:p>
          <a:p>
            <a:pPr>
              <a:lnSpc>
                <a:spcPct val="150000"/>
              </a:lnSpc>
              <a:buFont typeface="Arial" pitchFamily="34" charset="0"/>
              <a:buChar char="•"/>
            </a:pPr>
            <a:r>
              <a:rPr lang="en-US" sz="2000" dirty="0" smtClean="0"/>
              <a:t> an ability to participate in normal activities and sports and normal pulmonary function tests;</a:t>
            </a:r>
          </a:p>
          <a:p>
            <a:pPr>
              <a:lnSpc>
                <a:spcPct val="150000"/>
              </a:lnSpc>
              <a:buFont typeface="Arial" pitchFamily="34" charset="0"/>
              <a:buChar char="•"/>
            </a:pPr>
            <a:r>
              <a:rPr lang="en-US" sz="2000" dirty="0" smtClean="0"/>
              <a:t> no side effects to medication. </a:t>
            </a:r>
            <a:endParaRPr lang="pt-PT" sz="2000" dirty="0"/>
          </a:p>
        </p:txBody>
      </p:sp>
      <p:pic>
        <p:nvPicPr>
          <p:cNvPr id="40962" name="Picture 2" descr="http://topnews.in/healthcare/sites/default/files/asthma101.jpg"/>
          <p:cNvPicPr>
            <a:picLocks noChangeAspect="1" noChangeArrowheads="1"/>
          </p:cNvPicPr>
          <p:nvPr/>
        </p:nvPicPr>
        <p:blipFill>
          <a:blip r:embed="rId3" cstate="print"/>
          <a:srcRect/>
          <a:stretch>
            <a:fillRect/>
          </a:stretch>
        </p:blipFill>
        <p:spPr bwMode="auto">
          <a:xfrm>
            <a:off x="5643570" y="4357694"/>
            <a:ext cx="2569458" cy="2033582"/>
          </a:xfrm>
          <a:prstGeom prst="rect">
            <a:avLst/>
          </a:prstGeom>
          <a:noFill/>
        </p:spPr>
      </p:pic>
      <p:sp>
        <p:nvSpPr>
          <p:cNvPr id="6" name="Rectângulo 5"/>
          <p:cNvSpPr/>
          <p:nvPr/>
        </p:nvSpPr>
        <p:spPr>
          <a:xfrm>
            <a:off x="214282" y="6524976"/>
            <a:ext cx="6858048" cy="261610"/>
          </a:xfrm>
          <a:prstGeom prst="rect">
            <a:avLst/>
          </a:prstGeom>
        </p:spPr>
        <p:txBody>
          <a:bodyPr wrap="square">
            <a:spAutoFit/>
          </a:bodyPr>
          <a:lstStyle/>
          <a:p>
            <a:r>
              <a:rPr lang="pt-PT" sz="1100" dirty="0" smtClean="0"/>
              <a:t>[6]  http://topnews.in/healthcare/sites/default/files/asthma101.jpg</a:t>
            </a:r>
            <a:endParaRPr lang="pt-PT" sz="1100" dirty="0"/>
          </a:p>
        </p:txBody>
      </p:sp>
      <p:sp>
        <p:nvSpPr>
          <p:cNvPr id="7" name="Rectângulo 6"/>
          <p:cNvSpPr/>
          <p:nvPr/>
        </p:nvSpPr>
        <p:spPr>
          <a:xfrm rot="10800000" flipV="1">
            <a:off x="5572133" y="6090841"/>
            <a:ext cx="442750" cy="338554"/>
          </a:xfrm>
          <a:prstGeom prst="rect">
            <a:avLst/>
          </a:prstGeom>
        </p:spPr>
        <p:txBody>
          <a:bodyPr wrap="square">
            <a:spAutoFit/>
          </a:bodyPr>
          <a:lstStyle/>
          <a:p>
            <a:r>
              <a:rPr lang="pt-PT" sz="1600" dirty="0" smtClean="0"/>
              <a:t>[6]</a:t>
            </a:r>
            <a:endParaRPr lang="pt-PT"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p:cNvSpPr txBox="1"/>
          <p:nvPr/>
        </p:nvSpPr>
        <p:spPr>
          <a:xfrm>
            <a:off x="500034" y="214290"/>
            <a:ext cx="8143932" cy="769441"/>
          </a:xfrm>
          <a:prstGeom prst="rect">
            <a:avLst/>
          </a:prstGeom>
          <a:noFill/>
        </p:spPr>
        <p:txBody>
          <a:bodyPr wrap="square" rtlCol="0">
            <a:spAutoFit/>
          </a:bodyPr>
          <a:lstStyle/>
          <a:p>
            <a:pPr algn="ctr"/>
            <a:r>
              <a:rPr lang="pt-PT" sz="4400" b="1" dirty="0" err="1" smtClean="0"/>
              <a:t>Introduction</a:t>
            </a:r>
            <a:endParaRPr lang="pt-PT" sz="4400" b="1" dirty="0"/>
          </a:p>
        </p:txBody>
      </p:sp>
      <p:sp>
        <p:nvSpPr>
          <p:cNvPr id="74756" name="Rectangle 4"/>
          <p:cNvSpPr>
            <a:spLocks noChangeArrowheads="1"/>
          </p:cNvSpPr>
          <p:nvPr/>
        </p:nvSpPr>
        <p:spPr bwMode="auto">
          <a:xfrm>
            <a:off x="214282" y="1142984"/>
            <a:ext cx="8641340" cy="33855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Calibri" pitchFamily="34" charset="0"/>
                <a:ea typeface="Calibri" pitchFamily="34" charset="0"/>
                <a:cs typeface="Calibri" pitchFamily="34" charset="0"/>
              </a:rPr>
              <a:t>For ongoing management of asthma, classification of asthma by level of control is relevant and useful:</a:t>
            </a:r>
            <a:endParaRPr kumimoji="0" lang="en-US" sz="1600" b="0" i="0" u="none" strike="noStrike" cap="none" normalizeH="0" baseline="0" dirty="0" smtClean="0">
              <a:ln>
                <a:noFill/>
              </a:ln>
              <a:solidFill>
                <a:schemeClr val="tx1"/>
              </a:solidFill>
              <a:effectLst/>
              <a:latin typeface="Calibri" pitchFamily="34" charset="0"/>
              <a:cs typeface="Calibri" pitchFamily="34" charset="0"/>
            </a:endParaRPr>
          </a:p>
        </p:txBody>
      </p:sp>
      <p:graphicFrame>
        <p:nvGraphicFramePr>
          <p:cNvPr id="7" name="Tabela 6"/>
          <p:cNvGraphicFramePr>
            <a:graphicFrameLocks noGrp="1"/>
          </p:cNvGraphicFramePr>
          <p:nvPr/>
        </p:nvGraphicFramePr>
        <p:xfrm>
          <a:off x="1428728" y="1643050"/>
          <a:ext cx="6215106" cy="3643339"/>
        </p:xfrm>
        <a:graphic>
          <a:graphicData uri="http://schemas.openxmlformats.org/drawingml/2006/table">
            <a:tbl>
              <a:tblPr/>
              <a:tblGrid>
                <a:gridCol w="1737664"/>
                <a:gridCol w="1486779"/>
                <a:gridCol w="1488204"/>
                <a:gridCol w="1502459"/>
              </a:tblGrid>
              <a:tr h="292932">
                <a:tc gridSpan="4">
                  <a:txBody>
                    <a:bodyPr/>
                    <a:lstStyle/>
                    <a:p>
                      <a:pPr>
                        <a:lnSpc>
                          <a:spcPct val="115000"/>
                        </a:lnSpc>
                        <a:spcAft>
                          <a:spcPts val="0"/>
                        </a:spcAft>
                        <a:tabLst>
                          <a:tab pos="2700020" algn="ctr"/>
                        </a:tabLst>
                      </a:pPr>
                      <a:r>
                        <a:rPr lang="en-US" sz="1600" b="1" dirty="0">
                          <a:latin typeface="Calibri"/>
                          <a:ea typeface="Calibri"/>
                          <a:cs typeface="Times New Roman"/>
                        </a:rPr>
                        <a:t>	</a:t>
                      </a:r>
                      <a:r>
                        <a:rPr lang="en-US" sz="1600" b="1" dirty="0" smtClean="0">
                          <a:latin typeface="Calibri"/>
                          <a:ea typeface="Calibri"/>
                          <a:cs typeface="Times New Roman"/>
                        </a:rPr>
                        <a:t>            </a:t>
                      </a:r>
                      <a:r>
                        <a:rPr lang="pt-PT" sz="1600" b="1" dirty="0" err="1" smtClean="0">
                          <a:latin typeface="Calibri"/>
                          <a:ea typeface="Calibri"/>
                          <a:cs typeface="Times New Roman"/>
                        </a:rPr>
                        <a:t>Levels</a:t>
                      </a:r>
                      <a:r>
                        <a:rPr lang="pt-PT" sz="1600" b="1" dirty="0" smtClean="0">
                          <a:latin typeface="Calibri"/>
                          <a:ea typeface="Calibri"/>
                          <a:cs typeface="Times New Roman"/>
                        </a:rPr>
                        <a:t> </a:t>
                      </a:r>
                      <a:r>
                        <a:rPr lang="pt-PT" sz="1600" b="1" dirty="0">
                          <a:latin typeface="Calibri"/>
                          <a:ea typeface="Calibri"/>
                          <a:cs typeface="Times New Roman"/>
                        </a:rPr>
                        <a:t>of </a:t>
                      </a:r>
                      <a:r>
                        <a:rPr lang="pt-PT" sz="1600" b="1" dirty="0" err="1">
                          <a:latin typeface="Calibri"/>
                          <a:ea typeface="Calibri"/>
                          <a:cs typeface="Times New Roman"/>
                        </a:rPr>
                        <a:t>Asthma</a:t>
                      </a:r>
                      <a:r>
                        <a:rPr lang="pt-PT" sz="1600" b="1" dirty="0">
                          <a:latin typeface="Calibri"/>
                          <a:ea typeface="Calibri"/>
                          <a:cs typeface="Times New Roman"/>
                        </a:rPr>
                        <a:t> </a:t>
                      </a:r>
                      <a:r>
                        <a:rPr lang="pt-PT" sz="1600" b="1" dirty="0" err="1">
                          <a:latin typeface="Calibri"/>
                          <a:ea typeface="Calibri"/>
                          <a:cs typeface="Times New Roman"/>
                        </a:rPr>
                        <a:t>Control</a:t>
                      </a:r>
                      <a:endParaRPr lang="pt-PT"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a:txBody>
                    <a:bodyPr/>
                    <a:lstStyle/>
                    <a:p>
                      <a:endParaRPr lang="pt-PT"/>
                    </a:p>
                  </a:txBody>
                  <a:tcPr/>
                </a:tc>
                <a:tc hMerge="1">
                  <a:txBody>
                    <a:bodyPr/>
                    <a:lstStyle/>
                    <a:p>
                      <a:endParaRPr lang="pt-PT"/>
                    </a:p>
                  </a:txBody>
                  <a:tcPr/>
                </a:tc>
                <a:tc hMerge="1">
                  <a:txBody>
                    <a:bodyPr/>
                    <a:lstStyle/>
                    <a:p>
                      <a:endParaRPr lang="pt-PT"/>
                    </a:p>
                  </a:txBody>
                  <a:tcPr/>
                </a:tc>
              </a:tr>
              <a:tr h="585863">
                <a:tc>
                  <a:txBody>
                    <a:bodyPr/>
                    <a:lstStyle/>
                    <a:p>
                      <a:pPr>
                        <a:lnSpc>
                          <a:spcPct val="115000"/>
                        </a:lnSpc>
                        <a:spcAft>
                          <a:spcPts val="0"/>
                        </a:spcAft>
                      </a:pPr>
                      <a:r>
                        <a:rPr lang="pt-PT" sz="1200" b="1" dirty="0" err="1">
                          <a:latin typeface="Calibri"/>
                          <a:ea typeface="Calibri"/>
                          <a:cs typeface="Times New Roman"/>
                        </a:rPr>
                        <a:t>Characteristic</a:t>
                      </a:r>
                      <a:endParaRPr lang="pt-PT"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tc>
                  <a:txBody>
                    <a:bodyPr/>
                    <a:lstStyle/>
                    <a:p>
                      <a:pPr algn="ctr">
                        <a:lnSpc>
                          <a:spcPct val="115000"/>
                        </a:lnSpc>
                        <a:spcAft>
                          <a:spcPts val="0"/>
                        </a:spcAft>
                      </a:pPr>
                      <a:r>
                        <a:rPr lang="pt-PT" sz="1200" b="1" dirty="0" err="1">
                          <a:latin typeface="Calibri"/>
                          <a:ea typeface="Calibri"/>
                          <a:cs typeface="Times New Roman"/>
                        </a:rPr>
                        <a:t>Controlled</a:t>
                      </a:r>
                      <a:r>
                        <a:rPr lang="pt-PT" sz="1200" b="1" dirty="0">
                          <a:latin typeface="Calibri"/>
                          <a:ea typeface="Calibri"/>
                          <a:cs typeface="Times New Roman"/>
                        </a:rPr>
                        <a:t> </a:t>
                      </a:r>
                      <a:endParaRPr lang="pt-PT" sz="1100" dirty="0">
                        <a:latin typeface="Calibri"/>
                        <a:ea typeface="Calibri"/>
                        <a:cs typeface="Times New Roman"/>
                      </a:endParaRPr>
                    </a:p>
                    <a:p>
                      <a:pPr algn="ctr">
                        <a:lnSpc>
                          <a:spcPct val="115000"/>
                        </a:lnSpc>
                        <a:spcAft>
                          <a:spcPts val="0"/>
                        </a:spcAft>
                      </a:pPr>
                      <a:r>
                        <a:rPr lang="en-US" sz="900" b="1" dirty="0">
                          <a:latin typeface="Calibri"/>
                          <a:ea typeface="Calibri"/>
                          <a:cs typeface="Times New Roman"/>
                        </a:rPr>
                        <a:t>(All of the following)</a:t>
                      </a:r>
                      <a:endParaRPr lang="pt-PT"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gn="ctr">
                        <a:lnSpc>
                          <a:spcPct val="115000"/>
                        </a:lnSpc>
                        <a:spcAft>
                          <a:spcPts val="0"/>
                        </a:spcAft>
                      </a:pPr>
                      <a:r>
                        <a:rPr lang="pt-PT" sz="1200" b="1" dirty="0" err="1">
                          <a:latin typeface="Calibri"/>
                          <a:ea typeface="Calibri"/>
                          <a:cs typeface="Times New Roman"/>
                        </a:rPr>
                        <a:t>Partly</a:t>
                      </a:r>
                      <a:r>
                        <a:rPr lang="pt-PT" sz="1200" b="1" dirty="0">
                          <a:latin typeface="Calibri"/>
                          <a:ea typeface="Calibri"/>
                          <a:cs typeface="Times New Roman"/>
                        </a:rPr>
                        <a:t> </a:t>
                      </a:r>
                      <a:r>
                        <a:rPr lang="pt-PT" sz="1200" b="1" dirty="0" err="1">
                          <a:latin typeface="Calibri"/>
                          <a:ea typeface="Calibri"/>
                          <a:cs typeface="Times New Roman"/>
                        </a:rPr>
                        <a:t>Controlled</a:t>
                      </a:r>
                      <a:endParaRPr lang="pt-PT" sz="1100" dirty="0">
                        <a:latin typeface="Calibri"/>
                        <a:ea typeface="Calibri"/>
                        <a:cs typeface="Times New Roman"/>
                      </a:endParaRPr>
                    </a:p>
                    <a:p>
                      <a:pPr algn="ctr">
                        <a:lnSpc>
                          <a:spcPct val="115000"/>
                        </a:lnSpc>
                        <a:spcAft>
                          <a:spcPts val="0"/>
                        </a:spcAft>
                      </a:pPr>
                      <a:r>
                        <a:rPr lang="pt-PT" sz="1100" b="1" dirty="0">
                          <a:latin typeface="Calibri"/>
                          <a:ea typeface="Calibri"/>
                          <a:cs typeface="Times New Roman"/>
                        </a:rPr>
                        <a:t> </a:t>
                      </a:r>
                      <a:r>
                        <a:rPr lang="en-US" sz="900" b="1" dirty="0">
                          <a:latin typeface="Calibri"/>
                          <a:ea typeface="Calibri"/>
                          <a:cs typeface="Times New Roman"/>
                        </a:rPr>
                        <a:t>(Any measure present in any week)</a:t>
                      </a:r>
                      <a:endParaRPr lang="pt-PT"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gn="ctr">
                        <a:lnSpc>
                          <a:spcPct val="115000"/>
                        </a:lnSpc>
                        <a:spcAft>
                          <a:spcPts val="0"/>
                        </a:spcAft>
                      </a:pPr>
                      <a:r>
                        <a:rPr lang="pt-PT" sz="1200" b="1" dirty="0" err="1">
                          <a:latin typeface="Calibri"/>
                          <a:ea typeface="Calibri"/>
                          <a:cs typeface="Times New Roman"/>
                        </a:rPr>
                        <a:t>Uncontrolled</a:t>
                      </a:r>
                      <a:endParaRPr lang="pt-PT"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r>
              <a:tr h="402781">
                <a:tc>
                  <a:txBody>
                    <a:bodyPr/>
                    <a:lstStyle/>
                    <a:p>
                      <a:pPr>
                        <a:lnSpc>
                          <a:spcPct val="115000"/>
                        </a:lnSpc>
                        <a:spcAft>
                          <a:spcPts val="0"/>
                        </a:spcAft>
                      </a:pPr>
                      <a:r>
                        <a:rPr lang="pt-PT" sz="1200" b="1" dirty="0" err="1">
                          <a:latin typeface="Calibri"/>
                          <a:ea typeface="Calibri"/>
                          <a:cs typeface="Times New Roman"/>
                        </a:rPr>
                        <a:t>Daytime</a:t>
                      </a:r>
                      <a:r>
                        <a:rPr lang="pt-PT" sz="1200" b="1" dirty="0">
                          <a:latin typeface="Calibri"/>
                          <a:ea typeface="Calibri"/>
                          <a:cs typeface="Times New Roman"/>
                        </a:rPr>
                        <a:t> </a:t>
                      </a:r>
                      <a:r>
                        <a:rPr lang="pt-PT" sz="1200" b="1" dirty="0" err="1">
                          <a:latin typeface="Calibri"/>
                          <a:ea typeface="Calibri"/>
                          <a:cs typeface="Times New Roman"/>
                        </a:rPr>
                        <a:t>Symptoms</a:t>
                      </a:r>
                      <a:endParaRPr lang="pt-PT"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tc>
                  <a:txBody>
                    <a:bodyPr/>
                    <a:lstStyle/>
                    <a:p>
                      <a:pPr>
                        <a:lnSpc>
                          <a:spcPct val="115000"/>
                        </a:lnSpc>
                        <a:spcAft>
                          <a:spcPts val="0"/>
                        </a:spcAft>
                      </a:pPr>
                      <a:r>
                        <a:rPr lang="en-US" sz="1100">
                          <a:latin typeface="Calibri"/>
                          <a:ea typeface="Calibri"/>
                          <a:cs typeface="Times New Roman"/>
                        </a:rPr>
                        <a:t>None(twice or less/week)</a:t>
                      </a:r>
                      <a:endParaRPr lang="pt-PT"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100">
                          <a:latin typeface="Calibri"/>
                          <a:ea typeface="Calibri"/>
                          <a:cs typeface="Times New Roman"/>
                        </a:rPr>
                        <a:t>More than twice/week</a:t>
                      </a:r>
                      <a:endParaRPr lang="pt-PT"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5">
                  <a:txBody>
                    <a:bodyPr/>
                    <a:lstStyle/>
                    <a:p>
                      <a:pPr>
                        <a:lnSpc>
                          <a:spcPct val="115000"/>
                        </a:lnSpc>
                        <a:spcAft>
                          <a:spcPts val="0"/>
                        </a:spcAft>
                      </a:pPr>
                      <a:r>
                        <a:rPr lang="en-US" sz="1100" b="1" dirty="0">
                          <a:latin typeface="Calibri"/>
                          <a:ea typeface="Calibri"/>
                          <a:cs typeface="Times New Roman"/>
                        </a:rPr>
                        <a:t>Three or more features of partly controlled asthma present in any week</a:t>
                      </a:r>
                      <a:endParaRPr lang="pt-PT"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r>
              <a:tr h="439398">
                <a:tc>
                  <a:txBody>
                    <a:bodyPr/>
                    <a:lstStyle/>
                    <a:p>
                      <a:pPr>
                        <a:lnSpc>
                          <a:spcPct val="115000"/>
                        </a:lnSpc>
                        <a:spcAft>
                          <a:spcPts val="0"/>
                        </a:spcAft>
                      </a:pPr>
                      <a:r>
                        <a:rPr lang="pt-PT" sz="1200" b="1" dirty="0" err="1">
                          <a:latin typeface="Calibri"/>
                          <a:ea typeface="Calibri"/>
                          <a:cs typeface="Times New Roman"/>
                        </a:rPr>
                        <a:t>Limitations</a:t>
                      </a:r>
                      <a:r>
                        <a:rPr lang="pt-PT" sz="1200" b="1" dirty="0">
                          <a:latin typeface="Calibri"/>
                          <a:ea typeface="Calibri"/>
                          <a:cs typeface="Times New Roman"/>
                        </a:rPr>
                        <a:t> of </a:t>
                      </a:r>
                      <a:r>
                        <a:rPr lang="pt-PT" sz="1200" b="1" dirty="0" err="1">
                          <a:latin typeface="Calibri"/>
                          <a:ea typeface="Calibri"/>
                          <a:cs typeface="Times New Roman"/>
                        </a:rPr>
                        <a:t>activities</a:t>
                      </a:r>
                      <a:endParaRPr lang="pt-PT"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tc>
                  <a:txBody>
                    <a:bodyPr/>
                    <a:lstStyle/>
                    <a:p>
                      <a:pPr>
                        <a:lnSpc>
                          <a:spcPct val="115000"/>
                        </a:lnSpc>
                        <a:spcAft>
                          <a:spcPts val="0"/>
                        </a:spcAft>
                      </a:pPr>
                      <a:r>
                        <a:rPr lang="pt-PT" sz="1100" dirty="0">
                          <a:latin typeface="Calibri"/>
                          <a:ea typeface="Calibri"/>
                          <a:cs typeface="Times New Roman"/>
                        </a:rPr>
                        <a:t>None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t-PT" sz="1100">
                          <a:latin typeface="Calibri"/>
                          <a:ea typeface="Calibri"/>
                          <a:cs typeface="Times New Roman"/>
                        </a:rPr>
                        <a:t>Any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pt-PT"/>
                    </a:p>
                  </a:txBody>
                  <a:tcPr/>
                </a:tc>
              </a:tr>
              <a:tr h="439398">
                <a:tc>
                  <a:txBody>
                    <a:bodyPr/>
                    <a:lstStyle/>
                    <a:p>
                      <a:pPr>
                        <a:lnSpc>
                          <a:spcPct val="115000"/>
                        </a:lnSpc>
                        <a:spcAft>
                          <a:spcPts val="0"/>
                        </a:spcAft>
                      </a:pPr>
                      <a:r>
                        <a:rPr lang="pt-PT" sz="1200" b="1" dirty="0">
                          <a:latin typeface="Calibri"/>
                          <a:ea typeface="Calibri"/>
                          <a:cs typeface="Times New Roman"/>
                        </a:rPr>
                        <a:t>Nocturnal </a:t>
                      </a:r>
                      <a:r>
                        <a:rPr lang="pt-PT" sz="1200" b="1" dirty="0" err="1">
                          <a:latin typeface="Calibri"/>
                          <a:ea typeface="Calibri"/>
                          <a:cs typeface="Times New Roman"/>
                        </a:rPr>
                        <a:t>symptoms</a:t>
                      </a:r>
                      <a:r>
                        <a:rPr lang="pt-PT" sz="1200" b="1" dirty="0">
                          <a:latin typeface="Calibri"/>
                          <a:ea typeface="Calibri"/>
                          <a:cs typeface="Times New Roman"/>
                        </a:rPr>
                        <a:t>/</a:t>
                      </a:r>
                      <a:r>
                        <a:rPr lang="pt-PT" sz="1200" b="1" dirty="0" err="1">
                          <a:latin typeface="Calibri"/>
                          <a:ea typeface="Calibri"/>
                          <a:cs typeface="Times New Roman"/>
                        </a:rPr>
                        <a:t>awakening</a:t>
                      </a:r>
                      <a:endParaRPr lang="pt-PT"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tc>
                  <a:txBody>
                    <a:bodyPr/>
                    <a:lstStyle/>
                    <a:p>
                      <a:pPr>
                        <a:lnSpc>
                          <a:spcPct val="115000"/>
                        </a:lnSpc>
                        <a:spcAft>
                          <a:spcPts val="0"/>
                        </a:spcAft>
                      </a:pPr>
                      <a:r>
                        <a:rPr lang="pt-PT" sz="1100" dirty="0">
                          <a:latin typeface="Calibri"/>
                          <a:ea typeface="Calibri"/>
                          <a:cs typeface="Times New Roman"/>
                        </a:rPr>
                        <a:t>None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pt-PT" sz="1100">
                          <a:latin typeface="Calibri"/>
                          <a:ea typeface="Calibri"/>
                          <a:cs typeface="Times New Roman"/>
                        </a:rPr>
                        <a:t>Any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pt-PT"/>
                    </a:p>
                  </a:txBody>
                  <a:tcPr/>
                </a:tc>
              </a:tr>
              <a:tr h="659096">
                <a:tc>
                  <a:txBody>
                    <a:bodyPr/>
                    <a:lstStyle/>
                    <a:p>
                      <a:pPr>
                        <a:lnSpc>
                          <a:spcPct val="115000"/>
                        </a:lnSpc>
                        <a:spcAft>
                          <a:spcPts val="0"/>
                        </a:spcAft>
                      </a:pPr>
                      <a:r>
                        <a:rPr lang="en-US" sz="1200" b="1" dirty="0">
                          <a:latin typeface="Calibri"/>
                          <a:ea typeface="Calibri"/>
                          <a:cs typeface="Times New Roman"/>
                        </a:rPr>
                        <a:t>Need for reliever/rescue treatment</a:t>
                      </a:r>
                      <a:endParaRPr lang="pt-PT"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tc>
                  <a:txBody>
                    <a:bodyPr/>
                    <a:lstStyle/>
                    <a:p>
                      <a:pPr>
                        <a:lnSpc>
                          <a:spcPct val="115000"/>
                        </a:lnSpc>
                        <a:spcAft>
                          <a:spcPts val="0"/>
                        </a:spcAft>
                      </a:pPr>
                      <a:r>
                        <a:rPr lang="en-US" sz="1100">
                          <a:latin typeface="Calibri"/>
                          <a:ea typeface="Calibri"/>
                          <a:cs typeface="Times New Roman"/>
                        </a:rPr>
                        <a:t>None (twice or less/week)</a:t>
                      </a:r>
                      <a:endParaRPr lang="pt-PT"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100">
                          <a:latin typeface="Calibri"/>
                          <a:ea typeface="Calibri"/>
                          <a:cs typeface="Times New Roman"/>
                        </a:rPr>
                        <a:t>More than twice/week</a:t>
                      </a:r>
                      <a:endParaRPr lang="pt-PT"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pt-PT"/>
                    </a:p>
                  </a:txBody>
                  <a:tcPr/>
                </a:tc>
              </a:tr>
              <a:tr h="604172">
                <a:tc>
                  <a:txBody>
                    <a:bodyPr/>
                    <a:lstStyle/>
                    <a:p>
                      <a:pPr>
                        <a:lnSpc>
                          <a:spcPct val="115000"/>
                        </a:lnSpc>
                        <a:spcAft>
                          <a:spcPts val="0"/>
                        </a:spcAft>
                      </a:pPr>
                      <a:r>
                        <a:rPr lang="en-US" sz="1200" b="1" dirty="0">
                          <a:latin typeface="Calibri"/>
                          <a:ea typeface="Calibri"/>
                          <a:cs typeface="Times New Roman"/>
                        </a:rPr>
                        <a:t>Lung function (PEF or FEV</a:t>
                      </a:r>
                      <a:r>
                        <a:rPr lang="en-US" sz="1200" b="1" baseline="-25000" dirty="0">
                          <a:latin typeface="Calibri"/>
                          <a:ea typeface="Calibri"/>
                          <a:cs typeface="Times New Roman"/>
                        </a:rPr>
                        <a:t>1</a:t>
                      </a:r>
                      <a:r>
                        <a:rPr lang="en-US" sz="1200" b="1" dirty="0">
                          <a:latin typeface="Calibri"/>
                          <a:ea typeface="Calibri"/>
                          <a:cs typeface="Times New Roman"/>
                        </a:rPr>
                        <a:t>)***</a:t>
                      </a:r>
                      <a:endParaRPr lang="pt-PT"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CCECFF"/>
                    </a:solidFill>
                  </a:tcPr>
                </a:tc>
                <a:tc>
                  <a:txBody>
                    <a:bodyPr/>
                    <a:lstStyle/>
                    <a:p>
                      <a:pPr>
                        <a:lnSpc>
                          <a:spcPct val="115000"/>
                        </a:lnSpc>
                        <a:spcAft>
                          <a:spcPts val="0"/>
                        </a:spcAft>
                      </a:pPr>
                      <a:r>
                        <a:rPr lang="en-US" sz="1100">
                          <a:latin typeface="Calibri"/>
                          <a:ea typeface="Calibri"/>
                          <a:cs typeface="Times New Roman"/>
                        </a:rPr>
                        <a:t>Normal</a:t>
                      </a:r>
                      <a:endParaRPr lang="pt-PT"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100">
                          <a:latin typeface="Calibri"/>
                          <a:ea typeface="Calibri"/>
                          <a:cs typeface="Times New Roman"/>
                        </a:rPr>
                        <a:t>&lt;80% predicted or personal best (if known)</a:t>
                      </a:r>
                      <a:endParaRPr lang="pt-PT"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tcPr>
                </a:tc>
                <a:tc vMerge="1">
                  <a:txBody>
                    <a:bodyPr/>
                    <a:lstStyle/>
                    <a:p>
                      <a:endParaRPr lang="pt-PT"/>
                    </a:p>
                  </a:txBody>
                  <a:tcPr/>
                </a:tc>
              </a:tr>
              <a:tr h="219699">
                <a:tc>
                  <a:txBody>
                    <a:bodyPr/>
                    <a:lstStyle/>
                    <a:p>
                      <a:pPr>
                        <a:lnSpc>
                          <a:spcPct val="115000"/>
                        </a:lnSpc>
                        <a:spcAft>
                          <a:spcPts val="0"/>
                        </a:spcAft>
                      </a:pPr>
                      <a:r>
                        <a:rPr lang="en-US" sz="1200" b="1" dirty="0">
                          <a:latin typeface="Calibri"/>
                          <a:ea typeface="Calibri"/>
                          <a:cs typeface="Times New Roman"/>
                        </a:rPr>
                        <a:t>Exacerbations</a:t>
                      </a:r>
                      <a:endParaRPr lang="pt-PT"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tc>
                  <a:txBody>
                    <a:bodyPr/>
                    <a:lstStyle/>
                    <a:p>
                      <a:pPr>
                        <a:lnSpc>
                          <a:spcPct val="115000"/>
                        </a:lnSpc>
                        <a:spcAft>
                          <a:spcPts val="0"/>
                        </a:spcAft>
                      </a:pPr>
                      <a:r>
                        <a:rPr lang="en-US" sz="1100">
                          <a:latin typeface="Calibri"/>
                          <a:ea typeface="Calibri"/>
                          <a:cs typeface="Times New Roman"/>
                        </a:rPr>
                        <a:t>None</a:t>
                      </a:r>
                      <a:endParaRPr lang="pt-PT"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100">
                          <a:latin typeface="Calibri"/>
                          <a:ea typeface="Calibri"/>
                          <a:cs typeface="Times New Roman"/>
                        </a:rPr>
                        <a:t>One or more/year*</a:t>
                      </a:r>
                      <a:endParaRPr lang="pt-PT" sz="11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US" sz="1100" dirty="0">
                          <a:latin typeface="Calibri"/>
                          <a:ea typeface="Calibri"/>
                          <a:cs typeface="Times New Roman"/>
                        </a:rPr>
                        <a:t>One in any week**</a:t>
                      </a:r>
                      <a:endParaRPr lang="pt-PT" sz="11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4757" name="Rectangle 5"/>
          <p:cNvSpPr>
            <a:spLocks noChangeArrowheads="1"/>
          </p:cNvSpPr>
          <p:nvPr/>
        </p:nvSpPr>
        <p:spPr bwMode="auto">
          <a:xfrm>
            <a:off x="0" y="5857848"/>
            <a:ext cx="6466835" cy="60016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*Any exacerbation should prompt a review of the maintenance treatment to ensure that it is adequate.</a:t>
            </a:r>
            <a:endParaRPr kumimoji="0" lang="pt-P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**By definition, an exacerbation in any week makes that an uncontrolled asthma week.</a:t>
            </a:r>
            <a:endParaRPr kumimoji="0" lang="pt-PT"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***Lung function testing is not reliable for children 5 years and younger.</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57158" y="142852"/>
            <a:ext cx="8229600" cy="1143000"/>
          </a:xfrm>
        </p:spPr>
        <p:txBody>
          <a:bodyPr/>
          <a:lstStyle/>
          <a:p>
            <a:r>
              <a:rPr lang="pt-PT" b="1" dirty="0" err="1" smtClean="0"/>
              <a:t>Introduction</a:t>
            </a:r>
            <a:endParaRPr lang="pt-PT" b="1" dirty="0"/>
          </a:p>
        </p:txBody>
      </p:sp>
      <p:sp>
        <p:nvSpPr>
          <p:cNvPr id="3" name="Marcador de Posição de Conteúdo 2"/>
          <p:cNvSpPr>
            <a:spLocks noGrp="1"/>
          </p:cNvSpPr>
          <p:nvPr>
            <p:ph idx="1"/>
          </p:nvPr>
        </p:nvSpPr>
        <p:spPr/>
        <p:txBody>
          <a:bodyPr>
            <a:normAutofit fontScale="92500" lnSpcReduction="20000"/>
          </a:bodyPr>
          <a:lstStyle/>
          <a:p>
            <a:pPr marL="0" algn="just">
              <a:buNone/>
            </a:pPr>
            <a:r>
              <a:rPr lang="en-US" dirty="0" smtClean="0"/>
              <a:t>“Using </a:t>
            </a:r>
            <a:r>
              <a:rPr lang="en-US" dirty="0"/>
              <a:t>the Health Services </a:t>
            </a:r>
            <a:r>
              <a:rPr lang="en-US" dirty="0" smtClean="0"/>
              <a:t>Central Administration </a:t>
            </a:r>
            <a:r>
              <a:rPr lang="en-US" dirty="0"/>
              <a:t>data base we reviewed </a:t>
            </a:r>
            <a:r>
              <a:rPr lang="en-US" dirty="0" smtClean="0"/>
              <a:t>24271 admissions </a:t>
            </a:r>
            <a:r>
              <a:rPr lang="en-US" dirty="0"/>
              <a:t>and saw that 48.7% of </a:t>
            </a:r>
            <a:r>
              <a:rPr lang="en-US" dirty="0" smtClean="0"/>
              <a:t>patients admitted </a:t>
            </a:r>
            <a:r>
              <a:rPr lang="en-US" dirty="0"/>
              <a:t>were aged under 19 </a:t>
            </a:r>
            <a:r>
              <a:rPr lang="en-US" dirty="0" smtClean="0"/>
              <a:t>years-old”</a:t>
            </a:r>
          </a:p>
          <a:p>
            <a:pPr marL="0">
              <a:buNone/>
            </a:pPr>
            <a:endParaRPr lang="en-US" dirty="0"/>
          </a:p>
          <a:p>
            <a:pPr marL="0">
              <a:buNone/>
            </a:pPr>
            <a:endParaRPr lang="en-US" dirty="0" smtClean="0"/>
          </a:p>
          <a:p>
            <a:pPr marL="0">
              <a:buNone/>
            </a:pPr>
            <a:endParaRPr lang="en-US" dirty="0" smtClean="0"/>
          </a:p>
          <a:p>
            <a:pPr marL="0" algn="just">
              <a:buNone/>
            </a:pPr>
            <a:r>
              <a:rPr lang="en-US" dirty="0" smtClean="0"/>
              <a:t>“Asthma is a significant burden, not only in terms of health care costs but also of lost productivity and reduced participation in family life.”</a:t>
            </a:r>
            <a:endParaRPr lang="pt-PT" dirty="0"/>
          </a:p>
        </p:txBody>
      </p:sp>
      <p:sp>
        <p:nvSpPr>
          <p:cNvPr id="4" name="Rectângulo 3"/>
          <p:cNvSpPr/>
          <p:nvPr/>
        </p:nvSpPr>
        <p:spPr>
          <a:xfrm>
            <a:off x="642910" y="5786454"/>
            <a:ext cx="7929602" cy="246221"/>
          </a:xfrm>
          <a:prstGeom prst="rect">
            <a:avLst/>
          </a:prstGeom>
        </p:spPr>
        <p:txBody>
          <a:bodyPr wrap="square">
            <a:spAutoFit/>
          </a:bodyPr>
          <a:lstStyle/>
          <a:p>
            <a:pPr algn="just"/>
            <a:r>
              <a:rPr lang="en-US" sz="1000" dirty="0" smtClean="0"/>
              <a:t>From the Global Strategy for Asthma Management and Prevention, Global Initiative for Asthma (GINA) 2008</a:t>
            </a:r>
            <a:endParaRPr lang="pt-PT" sz="1000" dirty="0"/>
          </a:p>
        </p:txBody>
      </p:sp>
      <p:sp>
        <p:nvSpPr>
          <p:cNvPr id="5" name="Rectângulo 4"/>
          <p:cNvSpPr/>
          <p:nvPr/>
        </p:nvSpPr>
        <p:spPr>
          <a:xfrm>
            <a:off x="642910" y="3286124"/>
            <a:ext cx="8072462" cy="246221"/>
          </a:xfrm>
          <a:prstGeom prst="rect">
            <a:avLst/>
          </a:prstGeom>
        </p:spPr>
        <p:txBody>
          <a:bodyPr wrap="square">
            <a:spAutoFit/>
          </a:bodyPr>
          <a:lstStyle/>
          <a:p>
            <a:pPr algn="just">
              <a:buNone/>
            </a:pPr>
            <a:r>
              <a:rPr lang="pt-PT" sz="1000" dirty="0" smtClean="0"/>
              <a:t>Bugalho de Almeida A </a:t>
            </a:r>
            <a:r>
              <a:rPr lang="pt-PT" sz="1000" dirty="0" err="1" smtClean="0"/>
              <a:t>et</a:t>
            </a:r>
            <a:r>
              <a:rPr lang="pt-PT" sz="1000" dirty="0" smtClean="0"/>
              <a:t> al. </a:t>
            </a:r>
            <a:r>
              <a:rPr lang="en-US" sz="1000" dirty="0" smtClean="0"/>
              <a:t>Asthma hospital admission and mortality in mainland Portugal 2000-2007. Rev Port </a:t>
            </a:r>
            <a:r>
              <a:rPr lang="en-US" sz="1000" dirty="0" err="1" smtClean="0"/>
              <a:t>Pneumol</a:t>
            </a:r>
            <a:r>
              <a:rPr lang="en-US" sz="1000" dirty="0" smtClean="0"/>
              <a:t>. 2009;15(3):367-383</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7000"/>
            <a:lum/>
          </a:blip>
          <a:srcRect/>
          <a:stretch>
            <a:fillRect/>
          </a:stretch>
        </a:blip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500034" y="142852"/>
            <a:ext cx="8229600" cy="1143000"/>
          </a:xfrm>
        </p:spPr>
        <p:txBody>
          <a:bodyPr/>
          <a:lstStyle/>
          <a:p>
            <a:r>
              <a:rPr lang="pt-PT" b="1" dirty="0" err="1" smtClean="0"/>
              <a:t>Research</a:t>
            </a:r>
            <a:r>
              <a:rPr lang="pt-PT" b="1" dirty="0" smtClean="0"/>
              <a:t> </a:t>
            </a:r>
            <a:r>
              <a:rPr lang="pt-PT" b="1" dirty="0" err="1" smtClean="0"/>
              <a:t>Question</a:t>
            </a:r>
            <a:endParaRPr lang="pt-PT" b="1" dirty="0"/>
          </a:p>
        </p:txBody>
      </p:sp>
      <p:sp>
        <p:nvSpPr>
          <p:cNvPr id="3" name="Marcador de Posição de Conteúdo 2"/>
          <p:cNvSpPr>
            <a:spLocks noGrp="1"/>
          </p:cNvSpPr>
          <p:nvPr>
            <p:ph idx="1"/>
          </p:nvPr>
        </p:nvSpPr>
        <p:spPr/>
        <p:txBody>
          <a:bodyPr anchor="ctr"/>
          <a:lstStyle/>
          <a:p>
            <a:pPr algn="ctr">
              <a:buNone/>
            </a:pPr>
            <a:r>
              <a:rPr lang="pt-PT" sz="3600" b="1" dirty="0" err="1" smtClean="0">
                <a:cs typeface="Times New Roman" pitchFamily="18" charset="0"/>
              </a:rPr>
              <a:t>What</a:t>
            </a:r>
            <a:r>
              <a:rPr lang="pt-PT" sz="3600" b="1" dirty="0" smtClean="0">
                <a:cs typeface="Times New Roman" pitchFamily="18" charset="0"/>
              </a:rPr>
              <a:t> </a:t>
            </a:r>
            <a:r>
              <a:rPr lang="pt-PT" sz="3600" b="1" dirty="0" err="1" smtClean="0">
                <a:cs typeface="Times New Roman" pitchFamily="18" charset="0"/>
              </a:rPr>
              <a:t>is</a:t>
            </a:r>
            <a:r>
              <a:rPr lang="pt-PT" sz="3600" b="1" dirty="0" smtClean="0">
                <a:cs typeface="Times New Roman" pitchFamily="18" charset="0"/>
              </a:rPr>
              <a:t> the </a:t>
            </a:r>
            <a:r>
              <a:rPr lang="pt-PT" sz="3600" b="1" dirty="0" err="1" smtClean="0">
                <a:cs typeface="Times New Roman" pitchFamily="18" charset="0"/>
              </a:rPr>
              <a:t>proportion</a:t>
            </a:r>
            <a:r>
              <a:rPr lang="pt-PT" sz="3600" b="1" dirty="0" smtClean="0">
                <a:cs typeface="Times New Roman" pitchFamily="18" charset="0"/>
              </a:rPr>
              <a:t> of </a:t>
            </a:r>
            <a:r>
              <a:rPr lang="pt-PT" sz="3600" b="1" dirty="0" err="1" smtClean="0">
                <a:cs typeface="Times New Roman" pitchFamily="18" charset="0"/>
              </a:rPr>
              <a:t>asthma</a:t>
            </a:r>
            <a:r>
              <a:rPr lang="pt-PT" sz="3600" b="1" dirty="0" smtClean="0">
                <a:cs typeface="Times New Roman" pitchFamily="18" charset="0"/>
              </a:rPr>
              <a:t> </a:t>
            </a:r>
            <a:r>
              <a:rPr lang="pt-PT" sz="3600" b="1" dirty="0" err="1" smtClean="0">
                <a:cs typeface="Times New Roman" pitchFamily="18" charset="0"/>
              </a:rPr>
              <a:t>control</a:t>
            </a:r>
            <a:r>
              <a:rPr lang="pt-PT" sz="3600" b="1" dirty="0" smtClean="0">
                <a:cs typeface="Times New Roman" pitchFamily="18" charset="0"/>
              </a:rPr>
              <a:t> in </a:t>
            </a:r>
            <a:r>
              <a:rPr lang="pt-PT" sz="3600" b="1" dirty="0" err="1" smtClean="0">
                <a:cs typeface="Times New Roman" pitchFamily="18" charset="0"/>
              </a:rPr>
              <a:t>children</a:t>
            </a:r>
            <a:r>
              <a:rPr lang="pt-PT" sz="3600" b="1" dirty="0" smtClean="0">
                <a:cs typeface="Times New Roman" pitchFamily="18" charset="0"/>
              </a:rPr>
              <a:t> in </a:t>
            </a:r>
            <a:r>
              <a:rPr lang="pt-PT" sz="3600" b="1" dirty="0" err="1" smtClean="0">
                <a:cs typeface="Times New Roman" pitchFamily="18" charset="0"/>
              </a:rPr>
              <a:t>Europe</a:t>
            </a:r>
            <a:r>
              <a:rPr lang="pt-PT" sz="3600" b="1" dirty="0" smtClean="0">
                <a:cs typeface="Times New Roman" pitchFamily="18" charset="0"/>
              </a:rPr>
              <a:t>?</a:t>
            </a:r>
          </a:p>
          <a:p>
            <a:endParaRPr lang="pt-PT" dirty="0"/>
          </a:p>
        </p:txBody>
      </p:sp>
      <p:sp>
        <p:nvSpPr>
          <p:cNvPr id="4" name="Rectângulo 3"/>
          <p:cNvSpPr/>
          <p:nvPr/>
        </p:nvSpPr>
        <p:spPr>
          <a:xfrm>
            <a:off x="214282" y="6572272"/>
            <a:ext cx="7500990" cy="261610"/>
          </a:xfrm>
          <a:prstGeom prst="rect">
            <a:avLst/>
          </a:prstGeom>
        </p:spPr>
        <p:txBody>
          <a:bodyPr wrap="square">
            <a:spAutoFit/>
          </a:bodyPr>
          <a:lstStyle/>
          <a:p>
            <a:r>
              <a:rPr lang="pt-PT" sz="1100" dirty="0" smtClean="0"/>
              <a:t>[7]  http://www.enciclopedia.com.pt/images/europe-mapesf.gif</a:t>
            </a:r>
            <a:endParaRPr lang="pt-PT" sz="1100" dirty="0"/>
          </a:p>
        </p:txBody>
      </p:sp>
      <p:sp>
        <p:nvSpPr>
          <p:cNvPr id="5" name="Rectângulo 4"/>
          <p:cNvSpPr/>
          <p:nvPr/>
        </p:nvSpPr>
        <p:spPr>
          <a:xfrm>
            <a:off x="8629844" y="6131502"/>
            <a:ext cx="413896" cy="338554"/>
          </a:xfrm>
          <a:prstGeom prst="rect">
            <a:avLst/>
          </a:prstGeom>
        </p:spPr>
        <p:txBody>
          <a:bodyPr wrap="none">
            <a:spAutoFit/>
          </a:bodyPr>
          <a:lstStyle/>
          <a:p>
            <a:r>
              <a:rPr lang="pt-PT" sz="1600" dirty="0" smtClean="0"/>
              <a:t>[7]</a:t>
            </a:r>
            <a:endParaRPr lang="pt-PT" sz="1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b="1" dirty="0" err="1" smtClean="0"/>
              <a:t>Aims</a:t>
            </a:r>
            <a:endParaRPr lang="pt-PT" b="1" dirty="0"/>
          </a:p>
        </p:txBody>
      </p:sp>
      <p:sp>
        <p:nvSpPr>
          <p:cNvPr id="3" name="Marcador de Posição de Conteúdo 2"/>
          <p:cNvSpPr>
            <a:spLocks noGrp="1"/>
          </p:cNvSpPr>
          <p:nvPr>
            <p:ph idx="1"/>
          </p:nvPr>
        </p:nvSpPr>
        <p:spPr>
          <a:xfrm>
            <a:off x="357158" y="3357562"/>
            <a:ext cx="8358246" cy="2643206"/>
          </a:xfrm>
        </p:spPr>
        <p:txBody>
          <a:bodyPr>
            <a:normAutofit lnSpcReduction="10000"/>
          </a:bodyPr>
          <a:lstStyle/>
          <a:p>
            <a:r>
              <a:rPr lang="en-US" dirty="0" smtClean="0"/>
              <a:t>Study the proportion of asthma control in European children;  </a:t>
            </a:r>
          </a:p>
          <a:p>
            <a:pPr>
              <a:buNone/>
            </a:pPr>
            <a:endParaRPr lang="en-US" dirty="0" smtClean="0"/>
          </a:p>
          <a:p>
            <a:pPr>
              <a:spcBef>
                <a:spcPts val="1200"/>
              </a:spcBef>
              <a:spcAft>
                <a:spcPts val="1800"/>
              </a:spcAft>
            </a:pPr>
            <a:r>
              <a:rPr lang="en-US" dirty="0" smtClean="0"/>
              <a:t>Account for the differences between European countries.</a:t>
            </a:r>
          </a:p>
        </p:txBody>
      </p:sp>
      <p:pic>
        <p:nvPicPr>
          <p:cNvPr id="39937" name="Picture 1"/>
          <p:cNvPicPr>
            <a:picLocks noChangeAspect="1" noChangeArrowheads="1"/>
          </p:cNvPicPr>
          <p:nvPr/>
        </p:nvPicPr>
        <p:blipFill>
          <a:blip r:embed="rId3" cstate="print"/>
          <a:srcRect/>
          <a:stretch>
            <a:fillRect/>
          </a:stretch>
        </p:blipFill>
        <p:spPr bwMode="auto">
          <a:xfrm>
            <a:off x="6096000" y="357166"/>
            <a:ext cx="3048000" cy="2762250"/>
          </a:xfrm>
          <a:prstGeom prst="rect">
            <a:avLst/>
          </a:prstGeom>
          <a:noFill/>
          <a:ln w="9525">
            <a:noFill/>
            <a:miter lim="800000"/>
            <a:headEnd/>
            <a:tailEnd/>
          </a:ln>
        </p:spPr>
      </p:pic>
      <p:sp>
        <p:nvSpPr>
          <p:cNvPr id="5" name="Rectângulo 4"/>
          <p:cNvSpPr/>
          <p:nvPr/>
        </p:nvSpPr>
        <p:spPr>
          <a:xfrm>
            <a:off x="357158" y="6572272"/>
            <a:ext cx="7143800" cy="261610"/>
          </a:xfrm>
          <a:prstGeom prst="rect">
            <a:avLst/>
          </a:prstGeom>
        </p:spPr>
        <p:txBody>
          <a:bodyPr wrap="square">
            <a:spAutoFit/>
          </a:bodyPr>
          <a:lstStyle/>
          <a:p>
            <a:r>
              <a:rPr lang="pt-PT" sz="1100" dirty="0" smtClean="0"/>
              <a:t>[8]  http://www.ecorede.pt/fotos/editor2/missao_objectivos_ecorede.jpg</a:t>
            </a:r>
            <a:endParaRPr lang="pt-PT" sz="1100" dirty="0"/>
          </a:p>
        </p:txBody>
      </p:sp>
      <p:sp>
        <p:nvSpPr>
          <p:cNvPr id="6" name="Rectângulo 5"/>
          <p:cNvSpPr/>
          <p:nvPr/>
        </p:nvSpPr>
        <p:spPr>
          <a:xfrm>
            <a:off x="7929586" y="2233190"/>
            <a:ext cx="413896" cy="338554"/>
          </a:xfrm>
          <a:prstGeom prst="rect">
            <a:avLst/>
          </a:prstGeom>
        </p:spPr>
        <p:txBody>
          <a:bodyPr wrap="none">
            <a:spAutoFit/>
          </a:bodyPr>
          <a:lstStyle/>
          <a:p>
            <a:r>
              <a:rPr lang="pt-PT" sz="1600" dirty="0" smtClean="0"/>
              <a:t>[8]</a:t>
            </a:r>
            <a:endParaRPr lang="pt-PT" sz="1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773</TotalTime>
  <Words>2011</Words>
  <Application>Microsoft Office PowerPoint</Application>
  <PresentationFormat>Apresentação no Ecrã (4:3)</PresentationFormat>
  <Paragraphs>327</Paragraphs>
  <Slides>31</Slides>
  <Notes>28</Notes>
  <HiddenSlides>0</HiddenSlides>
  <MMClips>0</MMClips>
  <ScaleCrop>false</ScaleCrop>
  <HeadingPairs>
    <vt:vector size="4" baseType="variant">
      <vt:variant>
        <vt:lpstr>Tema</vt:lpstr>
      </vt:variant>
      <vt:variant>
        <vt:i4>1</vt:i4>
      </vt:variant>
      <vt:variant>
        <vt:lpstr>Títulos dos diapositivos</vt:lpstr>
      </vt:variant>
      <vt:variant>
        <vt:i4>31</vt:i4>
      </vt:variant>
    </vt:vector>
  </HeadingPairs>
  <TitlesOfParts>
    <vt:vector size="32" baseType="lpstr">
      <vt:lpstr>Tema do Office</vt:lpstr>
      <vt:lpstr>Medicine Faculty of Oporto University  Biostathistic and Medical Informatics Department</vt:lpstr>
      <vt:lpstr>Asthma Control in European Children</vt:lpstr>
      <vt:lpstr>Introduction</vt:lpstr>
      <vt:lpstr>Diapositivo 4</vt:lpstr>
      <vt:lpstr>Diapositivo 5</vt:lpstr>
      <vt:lpstr>Diapositivo 6</vt:lpstr>
      <vt:lpstr>Introduction</vt:lpstr>
      <vt:lpstr>Research Question</vt:lpstr>
      <vt:lpstr>Aims</vt:lpstr>
      <vt:lpstr>Methods</vt:lpstr>
      <vt:lpstr>Methods Data Search</vt:lpstr>
      <vt:lpstr>Key Words</vt:lpstr>
      <vt:lpstr>Effective Query</vt:lpstr>
      <vt:lpstr>DataBase Research</vt:lpstr>
      <vt:lpstr>Methods  Data Selection</vt:lpstr>
      <vt:lpstr>Methods Data Selection</vt:lpstr>
      <vt:lpstr>Methods Data Selection</vt:lpstr>
      <vt:lpstr>Methods Data Selection</vt:lpstr>
      <vt:lpstr>Methods Quality Assessment</vt:lpstr>
      <vt:lpstr>Methods Quality Assessment</vt:lpstr>
      <vt:lpstr>Diapositivo 21</vt:lpstr>
      <vt:lpstr>Diapositivo 22</vt:lpstr>
      <vt:lpstr> Results</vt:lpstr>
      <vt:lpstr> Results The Netherlands</vt:lpstr>
      <vt:lpstr> Results The Netherlands</vt:lpstr>
      <vt:lpstr> Results Spain</vt:lpstr>
      <vt:lpstr> Results Spain</vt:lpstr>
      <vt:lpstr> Results Germany and Switzerland</vt:lpstr>
      <vt:lpstr>Results Hungary</vt:lpstr>
      <vt:lpstr>Conclusions</vt:lpstr>
      <vt:lpstr>Conclusions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Faculty of Medicine of Oporto University  Biostathistic and Medical Informatics Department</dc:title>
  <dc:creator>Simão Pedro</dc:creator>
  <cp:lastModifiedBy>Patrícia</cp:lastModifiedBy>
  <cp:revision>191</cp:revision>
  <dcterms:created xsi:type="dcterms:W3CDTF">2010-04-05T15:53:35Z</dcterms:created>
  <dcterms:modified xsi:type="dcterms:W3CDTF">2010-06-09T20:55:52Z</dcterms:modified>
</cp:coreProperties>
</file>